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WAV" ContentType="audio/wav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5" r:id="rId2"/>
    <p:sldId id="325" r:id="rId3"/>
    <p:sldId id="298" r:id="rId4"/>
    <p:sldId id="299" r:id="rId5"/>
    <p:sldId id="326" r:id="rId6"/>
    <p:sldId id="324" r:id="rId7"/>
    <p:sldId id="307" r:id="rId8"/>
    <p:sldId id="323" r:id="rId9"/>
    <p:sldId id="302" r:id="rId10"/>
    <p:sldId id="321" r:id="rId11"/>
    <p:sldId id="327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0" autoAdjust="0"/>
    <p:restoredTop sz="75686" autoAdjust="0"/>
  </p:normalViewPr>
  <p:slideViewPr>
    <p:cSldViewPr>
      <p:cViewPr>
        <p:scale>
          <a:sx n="41" d="100"/>
          <a:sy n="41" d="100"/>
        </p:scale>
        <p:origin x="-2192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6119D-8EA2-4312-9442-106DA873BCE3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91A88-6129-4278-BC76-AE48FD674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1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Reverse 6/7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1A88-6129-4278-BC76-AE48FD6746B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C1BC-5EEF-47EE-9F18-57E934B83980}" type="datetimeFigureOut">
              <a:rPr lang="en-US" smtClean="0"/>
              <a:pPr/>
              <a:t>10/6/12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48CF-D3C8-46C9-8D3F-3A1C7313B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4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2.png"/><Relationship Id="rId7" Type="http://schemas.openxmlformats.org/officeDocument/2006/relationships/image" Target="../media/image17.emf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8.png"/><Relationship Id="rId5" Type="http://schemas.openxmlformats.org/officeDocument/2006/relationships/image" Target="../media/image21.png"/><Relationship Id="rId6" Type="http://schemas.openxmlformats.org/officeDocument/2006/relationships/image" Target="../media/image17.emf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CloudNaaS</a:t>
            </a:r>
            <a:r>
              <a:rPr lang="en-US" dirty="0" smtClean="0"/>
              <a:t>: A Cloud Networking Platform for Enterprise Applications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Theophilus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Benson*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/>
              <a:t>Aditya</a:t>
            </a:r>
            <a:r>
              <a:rPr lang="en-US" sz="2000" dirty="0" smtClean="0"/>
              <a:t> </a:t>
            </a:r>
            <a:r>
              <a:rPr lang="en-US" sz="2000" dirty="0" err="1" smtClean="0"/>
              <a:t>Akella</a:t>
            </a:r>
            <a:r>
              <a:rPr lang="en-US" sz="2000" dirty="0" smtClean="0"/>
              <a:t>*, Anees Shaikh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, Sambit Sahu</a:t>
            </a:r>
            <a:r>
              <a:rPr lang="en-US" sz="2000" baseline="30000" dirty="0" smtClean="0"/>
              <a:t>+</a:t>
            </a:r>
          </a:p>
          <a:p>
            <a:pPr algn="r"/>
            <a:r>
              <a:rPr lang="en-US" sz="2000" dirty="0" smtClean="0"/>
              <a:t>(*University of Wisconsin, </a:t>
            </a:r>
            <a:r>
              <a:rPr lang="en-US" sz="2000" baseline="30000" dirty="0" smtClean="0"/>
              <a:t>+ </a:t>
            </a:r>
            <a:r>
              <a:rPr lang="en-US" sz="2000" dirty="0" smtClean="0"/>
              <a:t>IBM Research)</a:t>
            </a:r>
            <a:endParaRPr lang="en-US" sz="2000" baseline="30000" dirty="0"/>
          </a:p>
        </p:txBody>
      </p:sp>
      <p:pic>
        <p:nvPicPr>
          <p:cNvPr id="6" name="~PP1246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726488" y="64404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3413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to compute virtual networks?</a:t>
            </a:r>
          </a:p>
          <a:p>
            <a:pPr lvl="1"/>
            <a:r>
              <a:rPr lang="en-US" dirty="0" smtClean="0"/>
              <a:t>120s for largest data center (worst case)</a:t>
            </a:r>
          </a:p>
          <a:p>
            <a:r>
              <a:rPr lang="en-US" dirty="0" smtClean="0"/>
              <a:t>Speed to recover from host failure?</a:t>
            </a:r>
          </a:p>
          <a:p>
            <a:pPr lvl="1"/>
            <a:r>
              <a:rPr lang="en-US" dirty="0" smtClean="0"/>
              <a:t>0.2s (caching of network state)</a:t>
            </a:r>
          </a:p>
          <a:p>
            <a:r>
              <a:rPr lang="en-US" dirty="0" smtClean="0"/>
              <a:t>Speed to recover from link/device failure?</a:t>
            </a:r>
          </a:p>
          <a:p>
            <a:pPr lvl="1"/>
            <a:r>
              <a:rPr lang="en-US" dirty="0" smtClean="0"/>
              <a:t>2-10s for link failures (0.2s with optimizations)</a:t>
            </a:r>
          </a:p>
          <a:p>
            <a:pPr lvl="1"/>
            <a:r>
              <a:rPr lang="en-US" dirty="0" smtClean="0"/>
              <a:t>Device is an order of magnitude more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Optimizations allow support of 3X more VNs</a:t>
            </a:r>
          </a:p>
          <a:p>
            <a:pPr lvl="1"/>
            <a:r>
              <a:rPr lang="en-US" sz="2400" dirty="0" smtClean="0"/>
              <a:t>Most savings at the core</a:t>
            </a:r>
          </a:p>
          <a:p>
            <a:r>
              <a:rPr lang="en-US" sz="2800" dirty="0" smtClean="0"/>
              <a:t>VM placement allows even better scaling</a:t>
            </a:r>
          </a:p>
          <a:p>
            <a:pPr lvl="1"/>
            <a:r>
              <a:rPr lang="en-US" sz="2400" dirty="0" smtClean="0"/>
              <a:t>Applications supported: 4X</a:t>
            </a:r>
          </a:p>
          <a:p>
            <a:pPr lvl="1"/>
            <a:endParaRPr lang="en-US" sz="2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606800"/>
          <a:ext cx="7315200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838200"/>
                <a:gridCol w="762000"/>
                <a:gridCol w="1447800"/>
                <a:gridCol w="838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switch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Apps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r>
                        <a:rPr lang="en-US" baseline="0" dirty="0" smtClean="0"/>
                        <a:t> Placement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r>
                        <a:rPr lang="en-US" baseline="0" dirty="0" smtClean="0"/>
                        <a:t> placement + </a:t>
                      </a:r>
                    </a:p>
                    <a:p>
                      <a:r>
                        <a:rPr lang="en-US" baseline="0" dirty="0" smtClean="0"/>
                        <a:t>Optimizations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Placement</a:t>
                      </a:r>
                      <a:r>
                        <a:rPr lang="en-US" baseline="0" dirty="0" smtClean="0"/>
                        <a:t> Heuristic + </a:t>
                      </a:r>
                    </a:p>
                    <a:p>
                      <a:r>
                        <a:rPr lang="en-US" baseline="0" dirty="0" smtClean="0"/>
                        <a:t>Optimizations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 rot="2326809">
            <a:off x="7662906" y="4137118"/>
            <a:ext cx="609600" cy="8382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900840">
            <a:off x="7774108" y="5124913"/>
            <a:ext cx="609600" cy="8382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CloudNaaS</a:t>
            </a:r>
            <a:r>
              <a:rPr lang="en-US" dirty="0" smtClean="0"/>
              <a:t> allows enterprises to enforce network policies</a:t>
            </a:r>
          </a:p>
          <a:p>
            <a:pPr lvl="1"/>
            <a:r>
              <a:rPr lang="en-US" dirty="0" smtClean="0"/>
              <a:t>Recreate data-plane in the cloud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Showed effectiveness and robustness</a:t>
            </a:r>
          </a:p>
          <a:p>
            <a:pPr lvl="1"/>
            <a:r>
              <a:rPr lang="en-US" dirty="0" smtClean="0"/>
              <a:t>Increases cloud’s capacity by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4X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Low overhead </a:t>
            </a:r>
            <a:r>
              <a:rPr lang="en-US" dirty="0" smtClean="0"/>
              <a:t>for creation or deletion of virtual nets</a:t>
            </a:r>
          </a:p>
          <a:p>
            <a:pPr lvl="1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DFE06D-8503-4DD9-AA28-73DC1EA080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8" name="AutoShape 2"/>
          <p:cNvSpPr>
            <a:spLocks noChangeArrowheads="1"/>
          </p:cNvSpPr>
          <p:nvPr/>
        </p:nvSpPr>
        <p:spPr bwMode="auto">
          <a:xfrm>
            <a:off x="5334000" y="2895600"/>
            <a:ext cx="3455987" cy="2578100"/>
          </a:xfrm>
          <a:prstGeom prst="roundRect">
            <a:avLst>
              <a:gd name="adj" fmla="val 6431"/>
            </a:avLst>
          </a:prstGeom>
          <a:solidFill>
            <a:schemeClr val="accent6">
              <a:lumMod val="75000"/>
              <a:alpha val="70195"/>
            </a:schemeClr>
          </a:solidFill>
          <a:ln w="9525" algn="ctr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 flipV="1">
            <a:off x="158974" y="2743200"/>
            <a:ext cx="383951" cy="32885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400" b="1" dirty="0"/>
              <a:t>introduction of cloud networking functions</a:t>
            </a:r>
          </a:p>
        </p:txBody>
      </p:sp>
      <p:pic>
        <p:nvPicPr>
          <p:cNvPr id="6150" name="Picture 5" descr="MCj043259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5316538"/>
            <a:ext cx="2233613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logo_aw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6092825"/>
            <a:ext cx="8366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Current Cloud Offerings</a:t>
            </a:r>
          </a:p>
        </p:txBody>
      </p:sp>
      <p:sp>
        <p:nvSpPr>
          <p:cNvPr id="615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82563" y="1066800"/>
            <a:ext cx="8767762" cy="126841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 smtClean="0"/>
              <a:t>Limited control of the network</a:t>
            </a:r>
          </a:p>
          <a:p>
            <a:pPr lvl="1" eaLnBrk="1" hangingPunct="1"/>
            <a:r>
              <a:rPr lang="en-US" sz="2000" b="1" dirty="0" smtClean="0"/>
              <a:t>Requires integration of third-party solutions</a:t>
            </a:r>
          </a:p>
          <a:p>
            <a:pPr lvl="1" eaLnBrk="1" hangingPunct="1"/>
            <a:r>
              <a:rPr lang="en-US" sz="2000" b="1" dirty="0" smtClean="0"/>
              <a:t>Limits the opportunity to migrate production applications</a:t>
            </a:r>
          </a:p>
        </p:txBody>
      </p:sp>
      <p:sp>
        <p:nvSpPr>
          <p:cNvPr id="6154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340350" y="3022600"/>
            <a:ext cx="3490912" cy="3571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Examples of Missing Features</a:t>
            </a:r>
            <a:endParaRPr lang="en-US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 ability to create VLANs in the cloud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 facility to manage bandwidth or </a:t>
            </a:r>
            <a:r>
              <a:rPr lang="en-US" sz="1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QoS</a:t>
            </a:r>
            <a:endParaRPr lang="en-US" sz="1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Limited ability to craft network segments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 intelligence for dynamically structured networks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>
            <a:off x="715963" y="4805362"/>
            <a:ext cx="1900237" cy="60007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>
                <a:solidFill>
                  <a:schemeClr val="bg1"/>
                </a:solidFill>
              </a:rPr>
              <a:t>persistent connectivity for services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000" b="1">
                <a:solidFill>
                  <a:schemeClr val="bg1"/>
                </a:solidFill>
              </a:rPr>
              <a:t>e.g., “elastic IP”</a:t>
            </a:r>
          </a:p>
        </p:txBody>
      </p:sp>
      <p:sp>
        <p:nvSpPr>
          <p:cNvPr id="6156" name="AutoShape 11"/>
          <p:cNvSpPr>
            <a:spLocks noChangeArrowheads="1"/>
          </p:cNvSpPr>
          <p:nvPr/>
        </p:nvSpPr>
        <p:spPr bwMode="auto">
          <a:xfrm>
            <a:off x="712788" y="5476875"/>
            <a:ext cx="1900237" cy="36830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>
                <a:solidFill>
                  <a:schemeClr val="bg1"/>
                </a:solidFill>
              </a:rPr>
              <a:t>base IP connectivity</a:t>
            </a:r>
          </a:p>
        </p:txBody>
      </p:sp>
      <p:sp>
        <p:nvSpPr>
          <p:cNvPr id="6157" name="AutoShape 12"/>
          <p:cNvSpPr>
            <a:spLocks noChangeArrowheads="1"/>
          </p:cNvSpPr>
          <p:nvPr/>
        </p:nvSpPr>
        <p:spPr bwMode="auto">
          <a:xfrm>
            <a:off x="715963" y="3690937"/>
            <a:ext cx="1900237" cy="43815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</a:rPr>
              <a:t>VPN to the enterprise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>e.g., “</a:t>
            </a:r>
            <a:r>
              <a:rPr lang="en-US" sz="1000" b="1" dirty="0" err="1">
                <a:solidFill>
                  <a:schemeClr val="bg1"/>
                </a:solidFill>
              </a:rPr>
              <a:t>Virt</a:t>
            </a:r>
            <a:r>
              <a:rPr lang="en-US" sz="1000" b="1" dirty="0">
                <a:solidFill>
                  <a:schemeClr val="bg1"/>
                </a:solidFill>
              </a:rPr>
              <a:t> Private Cloud”</a:t>
            </a:r>
          </a:p>
        </p:txBody>
      </p:sp>
      <p:sp>
        <p:nvSpPr>
          <p:cNvPr id="6158" name="AutoShape 13"/>
          <p:cNvSpPr>
            <a:spLocks noChangeArrowheads="1"/>
          </p:cNvSpPr>
          <p:nvPr/>
        </p:nvSpPr>
        <p:spPr bwMode="auto">
          <a:xfrm>
            <a:off x="715963" y="3171825"/>
            <a:ext cx="1900237" cy="46196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</a:rPr>
              <a:t>Network monitoring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>e.g., “</a:t>
            </a:r>
            <a:r>
              <a:rPr lang="en-US" sz="1000" b="1" dirty="0" err="1">
                <a:solidFill>
                  <a:schemeClr val="bg1"/>
                </a:solidFill>
              </a:rPr>
              <a:t>CloudWatch</a:t>
            </a:r>
            <a:r>
              <a:rPr lang="en-US" sz="1000" b="1" dirty="0">
                <a:solidFill>
                  <a:schemeClr val="bg1"/>
                </a:solidFill>
              </a:rPr>
              <a:t>”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 flipV="1">
            <a:off x="484188" y="2883780"/>
            <a:ext cx="0" cy="2995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AutoShape 15"/>
          <p:cNvSpPr>
            <a:spLocks noChangeArrowheads="1"/>
          </p:cNvSpPr>
          <p:nvPr/>
        </p:nvSpPr>
        <p:spPr bwMode="auto">
          <a:xfrm>
            <a:off x="715963" y="4195762"/>
            <a:ext cx="1900237" cy="542925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>
                <a:solidFill>
                  <a:schemeClr val="bg1"/>
                </a:solidFill>
              </a:rPr>
              <a:t>Server load balancing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000" b="1">
                <a:solidFill>
                  <a:schemeClr val="bg1"/>
                </a:solidFill>
              </a:rPr>
              <a:t>e.g., “Elastic Load Balancing”</a:t>
            </a:r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2819400" y="3711714"/>
            <a:ext cx="26670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/>
              <a:t>Third-party </a:t>
            </a:r>
            <a:endParaRPr lang="en-US" sz="2000" b="1" dirty="0" smtClean="0"/>
          </a:p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smtClean="0"/>
              <a:t>virtual appliances</a:t>
            </a:r>
            <a:endParaRPr lang="en-US" sz="2000" b="1" dirty="0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5507037" y="4864099"/>
            <a:ext cx="30305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900"/>
              <a:t>reference:  http://broadcast.oreilly.com/2010/12/</a:t>
            </a:r>
            <a:br>
              <a:rPr lang="en-US" sz="900"/>
            </a:br>
            <a:r>
              <a:rPr lang="en-US" sz="900"/>
              <a:t>cloud-2011-the-year-of-the-network-in-the-cloud.html</a:t>
            </a:r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2543175" y="3889375"/>
            <a:ext cx="387350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ym typeface="Wingdings 2" pitchFamily="18" charset="2"/>
              </a:rPr>
              <a:t></a:t>
            </a:r>
          </a:p>
        </p:txBody>
      </p:sp>
      <p:sp>
        <p:nvSpPr>
          <p:cNvPr id="6164" name="AutoShape 19"/>
          <p:cNvSpPr>
            <a:spLocks noChangeArrowheads="1"/>
          </p:cNvSpPr>
          <p:nvPr/>
        </p:nvSpPr>
        <p:spPr bwMode="auto">
          <a:xfrm>
            <a:off x="715963" y="2711450"/>
            <a:ext cx="1900237" cy="4381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  <a:alpha val="70195"/>
            </a:schemeClr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</a:rPr>
              <a:t>Subnets and ACLs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>e.g., “VPC” enhancements</a:t>
            </a:r>
          </a:p>
        </p:txBody>
      </p:sp>
      <p:pic>
        <p:nvPicPr>
          <p:cNvPr id="6165" name="Picture 20" descr="windows-azure-logo-m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9425" y="5880100"/>
            <a:ext cx="1439863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63725" y="6408737"/>
            <a:ext cx="1093788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xmlns:p14="http://schemas.microsoft.com/office/powerpoint/2010/main" advTm="125815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4" grpId="0" build="p"/>
      <p:bldP spid="6161" grpId="0"/>
      <p:bldP spid="6162" grpId="0"/>
      <p:bldP spid="61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Design and implementation of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CloudNaaS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2400" dirty="0" smtClean="0"/>
              <a:t>Enforce enterprise policies</a:t>
            </a:r>
          </a:p>
          <a:p>
            <a:pPr lvl="1"/>
            <a:r>
              <a:rPr lang="en-US" sz="2400" dirty="0" smtClean="0"/>
              <a:t>Fine-grained control over network</a:t>
            </a:r>
          </a:p>
          <a:p>
            <a:pPr lvl="2">
              <a:buNone/>
            </a:pPr>
            <a:endParaRPr lang="en-US" sz="2000" dirty="0" smtClean="0">
              <a:sym typeface="Wingdings" pitchFamily="2" charset="2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Optimizations to improve scalability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Overcome hardware limitations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Prototyped and evaluated</a:t>
            </a:r>
          </a:p>
          <a:p>
            <a:pPr lvl="1"/>
            <a:r>
              <a:rPr lang="en-US" sz="2400" dirty="0" smtClean="0"/>
              <a:t>Different workloads and topologies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3769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Operate within physical limitations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Limited network bandwidth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Limited network state (switch memory)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Operate efficiently at large scale</a:t>
            </a:r>
          </a:p>
          <a:p>
            <a:pPr lvl="1"/>
            <a:r>
              <a:rPr lang="en-US" sz="2400" dirty="0" smtClean="0"/>
              <a:t>Compute , install, and teardown virtual networks</a:t>
            </a:r>
          </a:p>
          <a:p>
            <a:pPr lvl="1"/>
            <a:r>
              <a:rPr lang="en-US" sz="2400" dirty="0" smtClean="0"/>
              <a:t>Recovering virtual network when failures occur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9608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572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Cloud Networking-as-a-Service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447800"/>
            <a:ext cx="5311775" cy="4319587"/>
          </a:xfrm>
        </p:spPr>
        <p:txBody>
          <a:bodyPr>
            <a:normAutofit/>
          </a:bodyPr>
          <a:lstStyle/>
          <a:p>
            <a:pPr marL="234950" indent="-23495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Cloud controller</a:t>
            </a:r>
          </a:p>
          <a:p>
            <a:pPr marL="571500" lvl="1" indent="-234950"/>
            <a:r>
              <a:rPr lang="en-US" sz="1800" dirty="0" smtClean="0"/>
              <a:t>Provides base IaaS service for managing VM instances and images</a:t>
            </a:r>
          </a:p>
          <a:p>
            <a:pPr marL="571500" lvl="1" indent="-234950"/>
            <a:r>
              <a:rPr lang="en-US" sz="1800" dirty="0" smtClean="0"/>
              <a:t>Self-service provisioning UI</a:t>
            </a:r>
          </a:p>
          <a:p>
            <a:pPr marL="571500" lvl="1" indent="-234950"/>
            <a:r>
              <a:rPr lang="en-US" sz="1800" dirty="0" smtClean="0"/>
              <a:t>Connects VMs via host virtual switches</a:t>
            </a:r>
          </a:p>
          <a:p>
            <a:pPr marL="234950" indent="-234950"/>
            <a:endParaRPr lang="en-US" sz="2000" dirty="0" smtClean="0"/>
          </a:p>
          <a:p>
            <a:pPr marL="234950" indent="-23495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Network controller</a:t>
            </a:r>
          </a:p>
          <a:p>
            <a:pPr marL="571500" lvl="1" indent="-234950"/>
            <a:r>
              <a:rPr lang="en-US" sz="1800" dirty="0" smtClean="0"/>
              <a:t>Provides VM placement directives to cloud controller</a:t>
            </a:r>
          </a:p>
          <a:p>
            <a:pPr marL="571500" lvl="1" indent="-234950"/>
            <a:r>
              <a:rPr lang="en-US" sz="1800" dirty="0" smtClean="0"/>
              <a:t>Generates virtual network  between VMs</a:t>
            </a:r>
          </a:p>
          <a:p>
            <a:pPr marL="571500" lvl="1" indent="-234950"/>
            <a:r>
              <a:rPr lang="en-US" sz="1800" dirty="0" smtClean="0"/>
              <a:t>Configures physical and virtual switches</a:t>
            </a:r>
            <a:endParaRPr lang="en-US" sz="3600" dirty="0" smtClean="0"/>
          </a:p>
          <a:p>
            <a:pPr marL="571500" lvl="1" indent="-234950"/>
            <a:endParaRPr lang="en-US" sz="1800" dirty="0" smtClean="0"/>
          </a:p>
          <a:p>
            <a:pPr marL="234950" indent="-234950"/>
            <a:endParaRPr lang="en-US" sz="2000" dirty="0" smtClean="0"/>
          </a:p>
        </p:txBody>
      </p:sp>
      <p:pic>
        <p:nvPicPr>
          <p:cNvPr id="8196" name="Picture 94" descr="MCj043259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1300" y="4079875"/>
            <a:ext cx="3611563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97"/>
          <p:cNvSpPr>
            <a:spLocks noChangeArrowheads="1"/>
          </p:cNvSpPr>
          <p:nvPr/>
        </p:nvSpPr>
        <p:spPr bwMode="auto">
          <a:xfrm>
            <a:off x="6084888" y="4262437"/>
            <a:ext cx="2387600" cy="365125"/>
          </a:xfrm>
          <a:prstGeom prst="ellipse">
            <a:avLst/>
          </a:prstGeom>
          <a:solidFill>
            <a:srgbClr val="4D4D4D">
              <a:alpha val="79999"/>
            </a:srgbClr>
          </a:solidFill>
          <a:ln w="9525">
            <a:round/>
            <a:headEnd/>
            <a:tailEnd/>
          </a:ln>
          <a:scene3d>
            <a:camera prst="legacyObliqueBottom">
              <a:rot lat="20999994" lon="0" rev="0"/>
            </a:camera>
            <a:lightRig rig="legacyFlat3" dir="l"/>
          </a:scene3d>
          <a:sp3d extrusionH="1508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8198" name="Text Box 98"/>
          <p:cNvSpPr txBox="1">
            <a:spLocks noChangeArrowheads="1"/>
          </p:cNvSpPr>
          <p:nvPr/>
        </p:nvSpPr>
        <p:spPr bwMode="auto">
          <a:xfrm>
            <a:off x="6742113" y="4411662"/>
            <a:ext cx="1279525" cy="258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3038" indent="-1730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200" b="1">
                <a:solidFill>
                  <a:schemeClr val="bg1"/>
                </a:solidFill>
              </a:rPr>
              <a:t>virtual network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6884988" y="3108325"/>
            <a:ext cx="768350" cy="971550"/>
            <a:chOff x="1610" y="3140"/>
            <a:chExt cx="654" cy="827"/>
          </a:xfrm>
        </p:grpSpPr>
        <p:sp>
          <p:nvSpPr>
            <p:cNvPr id="8311" name="AutoShape 100"/>
            <p:cNvSpPr>
              <a:spLocks noChangeArrowheads="1"/>
            </p:cNvSpPr>
            <p:nvPr/>
          </p:nvSpPr>
          <p:spPr bwMode="auto">
            <a:xfrm>
              <a:off x="1610" y="3140"/>
              <a:ext cx="654" cy="792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312" name="Rectangle 101"/>
            <p:cNvSpPr>
              <a:spLocks noChangeArrowheads="1"/>
            </p:cNvSpPr>
            <p:nvPr/>
          </p:nvSpPr>
          <p:spPr bwMode="auto">
            <a:xfrm>
              <a:off x="1651" y="3616"/>
              <a:ext cx="572" cy="170"/>
            </a:xfrm>
            <a:prstGeom prst="rect">
              <a:avLst/>
            </a:prstGeom>
            <a:solidFill>
              <a:srgbClr val="5F5F5F"/>
            </a:solidFill>
            <a:ln w="9525" algn="ctr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OS</a:t>
              </a:r>
            </a:p>
          </p:txBody>
        </p:sp>
        <p:sp>
          <p:nvSpPr>
            <p:cNvPr id="8313" name="Rectangle 102"/>
            <p:cNvSpPr>
              <a:spLocks noChangeArrowheads="1"/>
            </p:cNvSpPr>
            <p:nvPr/>
          </p:nvSpPr>
          <p:spPr bwMode="auto">
            <a:xfrm>
              <a:off x="1651" y="3411"/>
              <a:ext cx="572" cy="170"/>
            </a:xfrm>
            <a:prstGeom prst="rect">
              <a:avLst/>
            </a:prstGeom>
            <a:solidFill>
              <a:srgbClr val="CC6600"/>
            </a:solidFill>
            <a:ln w="9525" algn="ctr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middleware</a:t>
              </a:r>
            </a:p>
          </p:txBody>
        </p:sp>
        <p:sp>
          <p:nvSpPr>
            <p:cNvPr id="8314" name="Rectangle 103"/>
            <p:cNvSpPr>
              <a:spLocks noChangeArrowheads="1"/>
            </p:cNvSpPr>
            <p:nvPr/>
          </p:nvSpPr>
          <p:spPr bwMode="auto">
            <a:xfrm>
              <a:off x="1651" y="3209"/>
              <a:ext cx="572" cy="169"/>
            </a:xfrm>
            <a:prstGeom prst="rect">
              <a:avLst/>
            </a:prstGeom>
            <a:solidFill>
              <a:srgbClr val="003300"/>
            </a:solidFill>
            <a:ln w="9525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 dirty="0"/>
                <a:t>application</a:t>
              </a:r>
            </a:p>
          </p:txBody>
        </p:sp>
        <p:sp>
          <p:nvSpPr>
            <p:cNvPr id="8315" name="Text Box 104"/>
            <p:cNvSpPr txBox="1">
              <a:spLocks noChangeArrowheads="1"/>
            </p:cNvSpPr>
            <p:nvPr/>
          </p:nvSpPr>
          <p:spPr bwMode="auto">
            <a:xfrm>
              <a:off x="1846" y="3849"/>
              <a:ext cx="154" cy="1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VM</a:t>
              </a:r>
            </a:p>
          </p:txBody>
        </p:sp>
      </p:grpSp>
      <p:sp>
        <p:nvSpPr>
          <p:cNvPr id="8200" name="Line 105"/>
          <p:cNvSpPr>
            <a:spLocks noChangeShapeType="1"/>
          </p:cNvSpPr>
          <p:nvPr/>
        </p:nvSpPr>
        <p:spPr bwMode="auto">
          <a:xfrm>
            <a:off x="6269038" y="4303712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06"/>
          <p:cNvSpPr>
            <a:spLocks noChangeShapeType="1"/>
          </p:cNvSpPr>
          <p:nvPr/>
        </p:nvSpPr>
        <p:spPr bwMode="auto">
          <a:xfrm>
            <a:off x="7434263" y="4303712"/>
            <a:ext cx="733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7"/>
          <p:cNvSpPr>
            <a:spLocks noChangeShapeType="1"/>
          </p:cNvSpPr>
          <p:nvPr/>
        </p:nvSpPr>
        <p:spPr bwMode="auto">
          <a:xfrm>
            <a:off x="7310438" y="4059237"/>
            <a:ext cx="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3" name="Picture 15" descr="ICON_NetSwitch_SM_Q408_Com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7713" y="4164012"/>
            <a:ext cx="3429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Line 125"/>
          <p:cNvSpPr>
            <a:spLocks noChangeShapeType="1"/>
          </p:cNvSpPr>
          <p:nvPr/>
        </p:nvSpPr>
        <p:spPr bwMode="auto">
          <a:xfrm flipH="1">
            <a:off x="6016625" y="2965450"/>
            <a:ext cx="2889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26"/>
          <p:cNvSpPr>
            <a:spLocks noChangeShapeType="1"/>
          </p:cNvSpPr>
          <p:nvPr/>
        </p:nvSpPr>
        <p:spPr bwMode="auto">
          <a:xfrm flipH="1">
            <a:off x="8032750" y="2820987"/>
            <a:ext cx="73025" cy="194468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27"/>
          <p:cNvSpPr>
            <a:spLocks noChangeShapeType="1"/>
          </p:cNvSpPr>
          <p:nvPr/>
        </p:nvSpPr>
        <p:spPr bwMode="auto">
          <a:xfrm flipH="1">
            <a:off x="7816850" y="2965450"/>
            <a:ext cx="0" cy="1439862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29"/>
          <p:cNvSpPr>
            <a:spLocks noChangeShapeType="1"/>
          </p:cNvSpPr>
          <p:nvPr/>
        </p:nvSpPr>
        <p:spPr bwMode="auto">
          <a:xfrm>
            <a:off x="5838825" y="1851025"/>
            <a:ext cx="0" cy="33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8208" name="Picture 130" descr="itemsbl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414463"/>
            <a:ext cx="3683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9" name="AutoShape 131"/>
          <p:cNvSpPr>
            <a:spLocks noChangeArrowheads="1"/>
          </p:cNvSpPr>
          <p:nvPr/>
        </p:nvSpPr>
        <p:spPr bwMode="auto">
          <a:xfrm>
            <a:off x="6481762" y="1371600"/>
            <a:ext cx="1590675" cy="512763"/>
          </a:xfrm>
          <a:prstGeom prst="roundRect">
            <a:avLst>
              <a:gd name="adj" fmla="val 16667"/>
            </a:avLst>
          </a:prstGeom>
          <a:solidFill>
            <a:srgbClr val="CC6600">
              <a:alpha val="70195"/>
            </a:srgbClr>
          </a:solidFill>
          <a:ln w="12700" algn="ctr">
            <a:solidFill>
              <a:srgbClr val="CC66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smtClean="0"/>
              <a:t>Network </a:t>
            </a:r>
            <a:r>
              <a:rPr lang="en-US" sz="2000" b="1" dirty="0"/>
              <a:t>specification</a:t>
            </a:r>
          </a:p>
        </p:txBody>
      </p: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8078788" y="3449637"/>
            <a:ext cx="769937" cy="971550"/>
            <a:chOff x="1610" y="3140"/>
            <a:chExt cx="654" cy="827"/>
          </a:xfrm>
        </p:grpSpPr>
        <p:sp>
          <p:nvSpPr>
            <p:cNvPr id="8306" name="AutoShape 133"/>
            <p:cNvSpPr>
              <a:spLocks noChangeArrowheads="1"/>
            </p:cNvSpPr>
            <p:nvPr/>
          </p:nvSpPr>
          <p:spPr bwMode="auto">
            <a:xfrm>
              <a:off x="1610" y="3140"/>
              <a:ext cx="654" cy="82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307" name="Rectangle 134"/>
            <p:cNvSpPr>
              <a:spLocks noChangeArrowheads="1"/>
            </p:cNvSpPr>
            <p:nvPr/>
          </p:nvSpPr>
          <p:spPr bwMode="auto">
            <a:xfrm>
              <a:off x="1651" y="3616"/>
              <a:ext cx="572" cy="170"/>
            </a:xfrm>
            <a:prstGeom prst="rect">
              <a:avLst/>
            </a:prstGeom>
            <a:solidFill>
              <a:srgbClr val="5F5F5F"/>
            </a:solidFill>
            <a:ln w="9525" algn="ctr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OS</a:t>
              </a:r>
            </a:p>
          </p:txBody>
        </p:sp>
        <p:sp>
          <p:nvSpPr>
            <p:cNvPr id="8308" name="Rectangle 135"/>
            <p:cNvSpPr>
              <a:spLocks noChangeArrowheads="1"/>
            </p:cNvSpPr>
            <p:nvPr/>
          </p:nvSpPr>
          <p:spPr bwMode="auto">
            <a:xfrm>
              <a:off x="1651" y="3411"/>
              <a:ext cx="572" cy="170"/>
            </a:xfrm>
            <a:prstGeom prst="rect">
              <a:avLst/>
            </a:prstGeom>
            <a:solidFill>
              <a:srgbClr val="CC6600"/>
            </a:solidFill>
            <a:ln w="9525" algn="ctr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middleware</a:t>
              </a:r>
            </a:p>
          </p:txBody>
        </p:sp>
        <p:sp>
          <p:nvSpPr>
            <p:cNvPr id="8309" name="Rectangle 136"/>
            <p:cNvSpPr>
              <a:spLocks noChangeArrowheads="1"/>
            </p:cNvSpPr>
            <p:nvPr/>
          </p:nvSpPr>
          <p:spPr bwMode="auto">
            <a:xfrm>
              <a:off x="1651" y="3209"/>
              <a:ext cx="572" cy="169"/>
            </a:xfrm>
            <a:prstGeom prst="rect">
              <a:avLst/>
            </a:prstGeom>
            <a:solidFill>
              <a:srgbClr val="003300"/>
            </a:solidFill>
            <a:ln w="9525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 dirty="0"/>
                <a:t>application</a:t>
              </a:r>
            </a:p>
          </p:txBody>
        </p:sp>
        <p:sp>
          <p:nvSpPr>
            <p:cNvPr id="8310" name="Text Box 137"/>
            <p:cNvSpPr txBox="1">
              <a:spLocks noChangeArrowheads="1"/>
            </p:cNvSpPr>
            <p:nvPr/>
          </p:nvSpPr>
          <p:spPr bwMode="auto">
            <a:xfrm>
              <a:off x="1847" y="3849"/>
              <a:ext cx="154" cy="1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VM</a:t>
              </a:r>
            </a:p>
          </p:txBody>
        </p:sp>
      </p:grpSp>
      <p:grpSp>
        <p:nvGrpSpPr>
          <p:cNvPr id="4" name="Group 138"/>
          <p:cNvGrpSpPr>
            <a:grpSpLocks/>
          </p:cNvGrpSpPr>
          <p:nvPr/>
        </p:nvGrpSpPr>
        <p:grpSpPr bwMode="auto">
          <a:xfrm>
            <a:off x="5691188" y="3406774"/>
            <a:ext cx="768350" cy="923325"/>
            <a:chOff x="1610" y="3140"/>
            <a:chExt cx="654" cy="785"/>
          </a:xfrm>
        </p:grpSpPr>
        <p:sp>
          <p:nvSpPr>
            <p:cNvPr id="8301" name="AutoShape 139"/>
            <p:cNvSpPr>
              <a:spLocks noChangeArrowheads="1"/>
            </p:cNvSpPr>
            <p:nvPr/>
          </p:nvSpPr>
          <p:spPr bwMode="auto">
            <a:xfrm>
              <a:off x="1610" y="3140"/>
              <a:ext cx="654" cy="783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302" name="Rectangle 140"/>
            <p:cNvSpPr>
              <a:spLocks noChangeArrowheads="1"/>
            </p:cNvSpPr>
            <p:nvPr/>
          </p:nvSpPr>
          <p:spPr bwMode="auto">
            <a:xfrm>
              <a:off x="1651" y="3616"/>
              <a:ext cx="572" cy="170"/>
            </a:xfrm>
            <a:prstGeom prst="rect">
              <a:avLst/>
            </a:prstGeom>
            <a:solidFill>
              <a:srgbClr val="5F5F5F"/>
            </a:solidFill>
            <a:ln w="9525" algn="ctr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OS</a:t>
              </a:r>
            </a:p>
          </p:txBody>
        </p:sp>
        <p:sp>
          <p:nvSpPr>
            <p:cNvPr id="8303" name="Rectangle 141"/>
            <p:cNvSpPr>
              <a:spLocks noChangeArrowheads="1"/>
            </p:cNvSpPr>
            <p:nvPr/>
          </p:nvSpPr>
          <p:spPr bwMode="auto">
            <a:xfrm>
              <a:off x="1651" y="3411"/>
              <a:ext cx="572" cy="170"/>
            </a:xfrm>
            <a:prstGeom prst="rect">
              <a:avLst/>
            </a:prstGeom>
            <a:solidFill>
              <a:srgbClr val="CC6600"/>
            </a:solidFill>
            <a:ln w="9525" algn="ctr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middleware</a:t>
              </a:r>
            </a:p>
          </p:txBody>
        </p:sp>
        <p:sp>
          <p:nvSpPr>
            <p:cNvPr id="8304" name="Rectangle 142"/>
            <p:cNvSpPr>
              <a:spLocks noChangeArrowheads="1"/>
            </p:cNvSpPr>
            <p:nvPr/>
          </p:nvSpPr>
          <p:spPr bwMode="auto">
            <a:xfrm>
              <a:off x="1651" y="3209"/>
              <a:ext cx="572" cy="169"/>
            </a:xfrm>
            <a:prstGeom prst="rect">
              <a:avLst/>
            </a:prstGeom>
            <a:solidFill>
              <a:srgbClr val="003300"/>
            </a:solidFill>
            <a:ln w="9525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 dirty="0"/>
                <a:t>application</a:t>
              </a:r>
            </a:p>
          </p:txBody>
        </p:sp>
        <p:sp>
          <p:nvSpPr>
            <p:cNvPr id="8305" name="Text Box 143"/>
            <p:cNvSpPr txBox="1">
              <a:spLocks noChangeArrowheads="1"/>
            </p:cNvSpPr>
            <p:nvPr/>
          </p:nvSpPr>
          <p:spPr bwMode="auto">
            <a:xfrm>
              <a:off x="1846" y="3807"/>
              <a:ext cx="154" cy="1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1000" dirty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VM</a:t>
              </a:r>
            </a:p>
          </p:txBody>
        </p:sp>
      </p:grpSp>
      <p:pic>
        <p:nvPicPr>
          <p:cNvPr id="8212" name="Picture 144" descr="wksb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53063" y="1219200"/>
            <a:ext cx="6413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54"/>
          <p:cNvGrpSpPr>
            <a:grpSpLocks/>
          </p:cNvGrpSpPr>
          <p:nvPr/>
        </p:nvGrpSpPr>
        <p:grpSpPr bwMode="auto">
          <a:xfrm>
            <a:off x="5800725" y="4621212"/>
            <a:ext cx="2822575" cy="754063"/>
            <a:chOff x="942663" y="3140965"/>
            <a:chExt cx="2822935" cy="754170"/>
          </a:xfrm>
        </p:grpSpPr>
        <p:pic>
          <p:nvPicPr>
            <p:cNvPr id="156" name="Picture 41" descr="CloudL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1329218" y="3144483"/>
              <a:ext cx="1919828" cy="750652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8223" name="Line 44"/>
            <p:cNvSpPr>
              <a:spLocks noChangeShapeType="1"/>
            </p:cNvSpPr>
            <p:nvPr/>
          </p:nvSpPr>
          <p:spPr bwMode="auto">
            <a:xfrm>
              <a:off x="2094897" y="3378753"/>
              <a:ext cx="184382" cy="29547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Line 45"/>
            <p:cNvSpPr>
              <a:spLocks noChangeShapeType="1"/>
            </p:cNvSpPr>
            <p:nvPr/>
          </p:nvSpPr>
          <p:spPr bwMode="auto">
            <a:xfrm>
              <a:off x="1983705" y="3637647"/>
              <a:ext cx="312465" cy="1181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Line 47"/>
            <p:cNvSpPr>
              <a:spLocks noChangeShapeType="1"/>
            </p:cNvSpPr>
            <p:nvPr/>
          </p:nvSpPr>
          <p:spPr bwMode="auto">
            <a:xfrm flipH="1">
              <a:off x="1983705" y="3267598"/>
              <a:ext cx="370172" cy="36793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Line 43"/>
            <p:cNvSpPr>
              <a:spLocks noChangeShapeType="1"/>
            </p:cNvSpPr>
            <p:nvPr/>
          </p:nvSpPr>
          <p:spPr bwMode="auto">
            <a:xfrm flipH="1">
              <a:off x="1611421" y="3304181"/>
              <a:ext cx="372283" cy="5698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Line 43"/>
            <p:cNvSpPr>
              <a:spLocks noChangeShapeType="1"/>
            </p:cNvSpPr>
            <p:nvPr/>
          </p:nvSpPr>
          <p:spPr bwMode="auto">
            <a:xfrm flipH="1">
              <a:off x="1576234" y="3637647"/>
              <a:ext cx="259684" cy="63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43"/>
            <p:cNvSpPr>
              <a:spLocks noChangeShapeType="1"/>
            </p:cNvSpPr>
            <p:nvPr/>
          </p:nvSpPr>
          <p:spPr bwMode="auto">
            <a:xfrm flipH="1" flipV="1">
              <a:off x="1611421" y="3361166"/>
              <a:ext cx="261091" cy="20190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43"/>
            <p:cNvSpPr>
              <a:spLocks noChangeShapeType="1"/>
            </p:cNvSpPr>
            <p:nvPr/>
          </p:nvSpPr>
          <p:spPr bwMode="auto">
            <a:xfrm flipH="1">
              <a:off x="1576234" y="3340764"/>
              <a:ext cx="407471" cy="28844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30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35917" y="3526492"/>
              <a:ext cx="227311" cy="163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1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59411" y="3252824"/>
              <a:ext cx="228015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2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405927" y="3546894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33" name="Line 47"/>
            <p:cNvSpPr>
              <a:spLocks noChangeShapeType="1"/>
            </p:cNvSpPr>
            <p:nvPr/>
          </p:nvSpPr>
          <p:spPr bwMode="auto">
            <a:xfrm flipH="1">
              <a:off x="2058302" y="3267598"/>
              <a:ext cx="243497" cy="7949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Line 43"/>
            <p:cNvSpPr>
              <a:spLocks noChangeShapeType="1"/>
            </p:cNvSpPr>
            <p:nvPr/>
          </p:nvSpPr>
          <p:spPr bwMode="auto">
            <a:xfrm flipH="1">
              <a:off x="1206765" y="3378753"/>
              <a:ext cx="267425" cy="3658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H="1">
              <a:off x="1140613" y="3677044"/>
              <a:ext cx="288537" cy="3095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43"/>
            <p:cNvSpPr>
              <a:spLocks noChangeShapeType="1"/>
            </p:cNvSpPr>
            <p:nvPr/>
          </p:nvSpPr>
          <p:spPr bwMode="auto">
            <a:xfrm>
              <a:off x="3273677" y="3714331"/>
              <a:ext cx="190716" cy="3939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43"/>
            <p:cNvSpPr>
              <a:spLocks noChangeShapeType="1"/>
            </p:cNvSpPr>
            <p:nvPr/>
          </p:nvSpPr>
          <p:spPr bwMode="auto">
            <a:xfrm>
              <a:off x="3232860" y="3413226"/>
              <a:ext cx="268128" cy="3869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43"/>
            <p:cNvSpPr>
              <a:spLocks noChangeShapeType="1"/>
            </p:cNvSpPr>
            <p:nvPr/>
          </p:nvSpPr>
          <p:spPr bwMode="auto">
            <a:xfrm>
              <a:off x="2729679" y="3340764"/>
              <a:ext cx="371580" cy="5698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43"/>
            <p:cNvSpPr>
              <a:spLocks noChangeShapeType="1"/>
            </p:cNvSpPr>
            <p:nvPr/>
          </p:nvSpPr>
          <p:spPr bwMode="auto">
            <a:xfrm>
              <a:off x="2877466" y="3674230"/>
              <a:ext cx="259684" cy="63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Line 43"/>
            <p:cNvSpPr>
              <a:spLocks noChangeShapeType="1"/>
            </p:cNvSpPr>
            <p:nvPr/>
          </p:nvSpPr>
          <p:spPr bwMode="auto">
            <a:xfrm flipV="1">
              <a:off x="2840168" y="3397748"/>
              <a:ext cx="261091" cy="20190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43"/>
            <p:cNvSpPr>
              <a:spLocks noChangeShapeType="1"/>
            </p:cNvSpPr>
            <p:nvPr/>
          </p:nvSpPr>
          <p:spPr bwMode="auto">
            <a:xfrm>
              <a:off x="2729679" y="3377346"/>
              <a:ext cx="407471" cy="28844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42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3019624" y="3288000"/>
              <a:ext cx="228015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3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3073812" y="3581366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44" name="Line 44"/>
            <p:cNvSpPr>
              <a:spLocks noChangeShapeType="1"/>
            </p:cNvSpPr>
            <p:nvPr/>
          </p:nvSpPr>
          <p:spPr bwMode="auto">
            <a:xfrm flipH="1">
              <a:off x="2428474" y="3415336"/>
              <a:ext cx="184382" cy="29547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Line 45"/>
            <p:cNvSpPr>
              <a:spLocks noChangeShapeType="1"/>
            </p:cNvSpPr>
            <p:nvPr/>
          </p:nvSpPr>
          <p:spPr bwMode="auto">
            <a:xfrm flipH="1">
              <a:off x="2412288" y="3674230"/>
              <a:ext cx="311761" cy="1181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47"/>
            <p:cNvSpPr>
              <a:spLocks noChangeShapeType="1"/>
            </p:cNvSpPr>
            <p:nvPr/>
          </p:nvSpPr>
          <p:spPr bwMode="auto">
            <a:xfrm>
              <a:off x="2390472" y="3267598"/>
              <a:ext cx="333577" cy="4045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Line 47"/>
            <p:cNvSpPr>
              <a:spLocks noChangeShapeType="1"/>
            </p:cNvSpPr>
            <p:nvPr/>
          </p:nvSpPr>
          <p:spPr bwMode="auto">
            <a:xfrm>
              <a:off x="2390472" y="3267598"/>
              <a:ext cx="258980" cy="1160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48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242684" y="3637647"/>
              <a:ext cx="228719" cy="165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9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42684" y="3140965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0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2576262" y="3304181"/>
              <a:ext cx="227311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1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2649452" y="3563075"/>
              <a:ext cx="228015" cy="163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2" name="Picture 5" descr="C:\Documents and Settings\Administrator\My Documents\3 - Archive\Images\BLADE icons\BTP_Blue_Switch-Generic-Box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09107" y="3267598"/>
              <a:ext cx="228015" cy="16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186"/>
            <p:cNvGrpSpPr>
              <a:grpSpLocks/>
            </p:cNvGrpSpPr>
            <p:nvPr/>
          </p:nvGrpSpPr>
          <p:grpSpPr bwMode="auto">
            <a:xfrm>
              <a:off x="3477467" y="3291518"/>
              <a:ext cx="288131" cy="266225"/>
              <a:chOff x="3477467" y="3291518"/>
              <a:chExt cx="288131" cy="266225"/>
            </a:xfrm>
          </p:grpSpPr>
          <p:grpSp>
            <p:nvGrpSpPr>
              <p:cNvPr id="7" name="Group 199"/>
              <p:cNvGrpSpPr>
                <a:grpSpLocks/>
              </p:cNvGrpSpPr>
              <p:nvPr/>
            </p:nvGrpSpPr>
            <p:grpSpPr bwMode="auto">
              <a:xfrm flipH="1">
                <a:off x="3489728" y="3291518"/>
                <a:ext cx="275870" cy="236381"/>
                <a:chOff x="3751" y="2115"/>
                <a:chExt cx="726" cy="626"/>
              </a:xfrm>
            </p:grpSpPr>
            <p:sp>
              <p:nvSpPr>
                <p:cNvPr id="8292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93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94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95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96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97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98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700"/>
                </a:p>
              </p:txBody>
            </p:sp>
            <p:sp>
              <p:nvSpPr>
                <p:cNvPr id="8299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600"/>
                </a:p>
              </p:txBody>
            </p:sp>
            <p:pic>
              <p:nvPicPr>
                <p:cNvPr id="8300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91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Group 187"/>
            <p:cNvGrpSpPr>
              <a:grpSpLocks/>
            </p:cNvGrpSpPr>
            <p:nvPr/>
          </p:nvGrpSpPr>
          <p:grpSpPr bwMode="auto">
            <a:xfrm>
              <a:off x="3419860" y="3601823"/>
              <a:ext cx="288131" cy="266224"/>
              <a:chOff x="3477467" y="3291519"/>
              <a:chExt cx="288131" cy="266224"/>
            </a:xfrm>
          </p:grpSpPr>
          <p:grpSp>
            <p:nvGrpSpPr>
              <p:cNvPr id="9" name="Group 199"/>
              <p:cNvGrpSpPr>
                <a:grpSpLocks/>
              </p:cNvGrpSpPr>
              <p:nvPr/>
            </p:nvGrpSpPr>
            <p:grpSpPr bwMode="auto">
              <a:xfrm flipH="1">
                <a:off x="3489728" y="3291519"/>
                <a:ext cx="275870" cy="236381"/>
                <a:chOff x="3751" y="2115"/>
                <a:chExt cx="726" cy="626"/>
              </a:xfrm>
            </p:grpSpPr>
            <p:sp>
              <p:nvSpPr>
                <p:cNvPr id="8281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82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83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84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85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86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87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700"/>
                </a:p>
              </p:txBody>
            </p:sp>
            <p:sp>
              <p:nvSpPr>
                <p:cNvPr id="8288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600"/>
                </a:p>
              </p:txBody>
            </p:sp>
            <p:pic>
              <p:nvPicPr>
                <p:cNvPr id="8289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80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Group 188"/>
            <p:cNvGrpSpPr>
              <a:grpSpLocks/>
            </p:cNvGrpSpPr>
            <p:nvPr/>
          </p:nvGrpSpPr>
          <p:grpSpPr bwMode="auto">
            <a:xfrm flipH="1">
              <a:off x="942759" y="3256182"/>
              <a:ext cx="288131" cy="266223"/>
              <a:chOff x="3477467" y="3291520"/>
              <a:chExt cx="288131" cy="266223"/>
            </a:xfrm>
          </p:grpSpPr>
          <p:grpSp>
            <p:nvGrpSpPr>
              <p:cNvPr id="11" name="Group 199"/>
              <p:cNvGrpSpPr>
                <a:grpSpLocks/>
              </p:cNvGrpSpPr>
              <p:nvPr/>
            </p:nvGrpSpPr>
            <p:grpSpPr bwMode="auto">
              <a:xfrm flipH="1">
                <a:off x="3489728" y="3291520"/>
                <a:ext cx="275870" cy="236381"/>
                <a:chOff x="3751" y="2115"/>
                <a:chExt cx="726" cy="626"/>
              </a:xfrm>
            </p:grpSpPr>
            <p:sp>
              <p:nvSpPr>
                <p:cNvPr id="8270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71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72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7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74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75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76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700"/>
                </a:p>
              </p:txBody>
            </p:sp>
            <p:sp>
              <p:nvSpPr>
                <p:cNvPr id="8277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600"/>
                </a:p>
              </p:txBody>
            </p:sp>
            <p:pic>
              <p:nvPicPr>
                <p:cNvPr id="8278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69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" name="Group 189"/>
            <p:cNvGrpSpPr>
              <a:grpSpLocks/>
            </p:cNvGrpSpPr>
            <p:nvPr/>
          </p:nvGrpSpPr>
          <p:grpSpPr bwMode="auto">
            <a:xfrm flipH="1">
              <a:off x="942663" y="3544218"/>
              <a:ext cx="288131" cy="266222"/>
              <a:chOff x="3477467" y="3291521"/>
              <a:chExt cx="288131" cy="266222"/>
            </a:xfrm>
          </p:grpSpPr>
          <p:grpSp>
            <p:nvGrpSpPr>
              <p:cNvPr id="13" name="Group 199"/>
              <p:cNvGrpSpPr>
                <a:grpSpLocks/>
              </p:cNvGrpSpPr>
              <p:nvPr/>
            </p:nvGrpSpPr>
            <p:grpSpPr bwMode="auto">
              <a:xfrm flipH="1">
                <a:off x="3489728" y="3291521"/>
                <a:ext cx="275870" cy="236381"/>
                <a:chOff x="3751" y="2115"/>
                <a:chExt cx="726" cy="626"/>
              </a:xfrm>
            </p:grpSpPr>
            <p:sp>
              <p:nvSpPr>
                <p:cNvPr id="8259" name="AutoShape 200"/>
                <p:cNvSpPr>
                  <a:spLocks noChangeArrowheads="1"/>
                </p:cNvSpPr>
                <p:nvPr/>
              </p:nvSpPr>
              <p:spPr bwMode="auto">
                <a:xfrm>
                  <a:off x="3751" y="2341"/>
                  <a:ext cx="726" cy="240"/>
                </a:xfrm>
                <a:prstGeom prst="roundRect">
                  <a:avLst>
                    <a:gd name="adj" fmla="val 17009"/>
                  </a:avLst>
                </a:prstGeom>
                <a:gradFill rotWithShape="1">
                  <a:gsLst>
                    <a:gs pos="0">
                      <a:schemeClr val="accent1">
                        <a:alpha val="60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tIns="0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60" name="Rectangle 201"/>
                <p:cNvSpPr>
                  <a:spLocks noChangeArrowheads="1"/>
                </p:cNvSpPr>
                <p:nvPr/>
              </p:nvSpPr>
              <p:spPr bwMode="auto">
                <a:xfrm>
                  <a:off x="4241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61" name="Rectangle 202"/>
                <p:cNvSpPr>
                  <a:spLocks noChangeArrowheads="1"/>
                </p:cNvSpPr>
                <p:nvPr/>
              </p:nvSpPr>
              <p:spPr bwMode="auto">
                <a:xfrm>
                  <a:off x="4006" y="2115"/>
                  <a:ext cx="196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62" name="Rectangle 203"/>
                <p:cNvSpPr>
                  <a:spLocks noChangeArrowheads="1"/>
                </p:cNvSpPr>
                <p:nvPr/>
              </p:nvSpPr>
              <p:spPr bwMode="auto">
                <a:xfrm>
                  <a:off x="3770" y="2115"/>
                  <a:ext cx="197" cy="216"/>
                </a:xfrm>
                <a:prstGeom prst="rect">
                  <a:avLst/>
                </a:prstGeom>
                <a:solidFill>
                  <a:srgbClr val="009999">
                    <a:alpha val="70195"/>
                  </a:srgbClr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700"/>
                </a:p>
              </p:txBody>
            </p:sp>
            <p:sp>
              <p:nvSpPr>
                <p:cNvPr id="8263" name="Oval 204"/>
                <p:cNvSpPr>
                  <a:spLocks noChangeArrowheads="1"/>
                </p:cNvSpPr>
                <p:nvPr/>
              </p:nvSpPr>
              <p:spPr bwMode="auto">
                <a:xfrm>
                  <a:off x="3829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64" name="Oval 205"/>
                <p:cNvSpPr>
                  <a:spLocks noChangeArrowheads="1"/>
                </p:cNvSpPr>
                <p:nvPr/>
              </p:nvSpPr>
              <p:spPr bwMode="auto">
                <a:xfrm>
                  <a:off x="4065" y="2308"/>
                  <a:ext cx="78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1600"/>
                </a:p>
              </p:txBody>
            </p:sp>
            <p:sp>
              <p:nvSpPr>
                <p:cNvPr id="8265" name="Oval 206"/>
                <p:cNvSpPr>
                  <a:spLocks noChangeArrowheads="1"/>
                </p:cNvSpPr>
                <p:nvPr/>
              </p:nvSpPr>
              <p:spPr bwMode="auto">
                <a:xfrm>
                  <a:off x="4300" y="2308"/>
                  <a:ext cx="79" cy="58"/>
                </a:xfrm>
                <a:prstGeom prst="ellipse">
                  <a:avLst/>
                </a:prstGeom>
                <a:solidFill>
                  <a:srgbClr val="800000">
                    <a:alpha val="89803"/>
                  </a:srgbClr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Char char="§"/>
                  </a:pPr>
                  <a:endParaRPr lang="en-US" sz="700"/>
                </a:p>
              </p:txBody>
            </p:sp>
            <p:sp>
              <p:nvSpPr>
                <p:cNvPr id="8266" name="AutoShape 207"/>
                <p:cNvSpPr>
                  <a:spLocks noChangeArrowheads="1"/>
                </p:cNvSpPr>
                <p:nvPr/>
              </p:nvSpPr>
              <p:spPr bwMode="auto">
                <a:xfrm>
                  <a:off x="3928" y="2450"/>
                  <a:ext cx="372" cy="9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>
                    <a:alpha val="59999"/>
                  </a:srgbClr>
                </a:solidFill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173038" indent="-173038" algn="ctr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Font typeface="Wingdings" pitchFamily="2" charset="2"/>
                    <a:buNone/>
                  </a:pPr>
                  <a:endParaRPr lang="en-US" sz="600"/>
                </a:p>
              </p:txBody>
            </p:sp>
            <p:pic>
              <p:nvPicPr>
                <p:cNvPr id="8267" name="Picture 10" descr="C:\Documents and Settings\Administrator\My Documents\3 - Archive\Images\BLADE icons\BTP_Blue_Server.png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 l="23663" r="3963"/>
                <a:stretch>
                  <a:fillRect/>
                </a:stretch>
              </p:blipFill>
              <p:spPr bwMode="auto">
                <a:xfrm>
                  <a:off x="3759" y="2559"/>
                  <a:ext cx="704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258" name="Picture 147" descr="openflow-newlogo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r="81563" b="-3572"/>
              <a:stretch>
                <a:fillRect/>
              </a:stretch>
            </p:blipFill>
            <p:spPr bwMode="auto">
              <a:xfrm>
                <a:off x="3477467" y="3429000"/>
                <a:ext cx="107673" cy="1287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4" name="Group 304"/>
          <p:cNvGrpSpPr>
            <a:grpSpLocks/>
          </p:cNvGrpSpPr>
          <p:nvPr/>
        </p:nvGrpSpPr>
        <p:grpSpPr bwMode="auto">
          <a:xfrm>
            <a:off x="5800724" y="2209801"/>
            <a:ext cx="3114675" cy="812800"/>
            <a:chOff x="3560" y="2060"/>
            <a:chExt cx="1692" cy="399"/>
          </a:xfrm>
        </p:grpSpPr>
        <p:sp>
          <p:nvSpPr>
            <p:cNvPr id="8219" name="Rectangle 301"/>
            <p:cNvSpPr>
              <a:spLocks noChangeArrowheads="1"/>
            </p:cNvSpPr>
            <p:nvPr/>
          </p:nvSpPr>
          <p:spPr bwMode="auto">
            <a:xfrm>
              <a:off x="3560" y="2060"/>
              <a:ext cx="1692" cy="399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285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8220" name="AutoShape 302"/>
            <p:cNvSpPr>
              <a:spLocks noChangeArrowheads="1"/>
            </p:cNvSpPr>
            <p:nvPr/>
          </p:nvSpPr>
          <p:spPr bwMode="auto">
            <a:xfrm>
              <a:off x="3624" y="2115"/>
              <a:ext cx="726" cy="27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  <a:alpha val="70195"/>
              </a:schemeClr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2000" b="1" dirty="0">
                  <a:solidFill>
                    <a:schemeClr val="bg1"/>
                  </a:solidFill>
                </a:rPr>
                <a:t>Cloud controller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221" name="AutoShape 303"/>
            <p:cNvSpPr>
              <a:spLocks noChangeArrowheads="1"/>
            </p:cNvSpPr>
            <p:nvPr/>
          </p:nvSpPr>
          <p:spPr bwMode="auto">
            <a:xfrm>
              <a:off x="4422" y="2133"/>
              <a:ext cx="726" cy="26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70195"/>
              </a:schemeClr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sz="2000" b="1" dirty="0"/>
                <a:t>Network controller</a:t>
              </a:r>
            </a:p>
          </p:txBody>
        </p:sp>
      </p:grpSp>
      <p:sp>
        <p:nvSpPr>
          <p:cNvPr id="514353" name="Text Box 305"/>
          <p:cNvSpPr txBox="1">
            <a:spLocks noChangeArrowheads="1"/>
          </p:cNvSpPr>
          <p:nvPr/>
        </p:nvSpPr>
        <p:spPr bwMode="auto">
          <a:xfrm>
            <a:off x="6069013" y="1023068"/>
            <a:ext cx="193963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2400" dirty="0"/>
              <a:t>self-service UI</a:t>
            </a:r>
          </a:p>
        </p:txBody>
      </p:sp>
      <p:sp>
        <p:nvSpPr>
          <p:cNvPr id="8217" name="Slide Number Placeholder 12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E88448E-9920-4B3C-A10D-6217836DA076}" type="slidenum">
              <a:rPr lang="en-US" smtClean="0"/>
              <a:pPr/>
              <a:t>5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Supported Abstractions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7437437" cy="9017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traffic is allowed to flow only over explicitly defined virtual network segments (“default off</a:t>
            </a:r>
            <a:r>
              <a:rPr lang="en-US" sz="2000" dirty="0" smtClean="0"/>
              <a:t>”)</a:t>
            </a:r>
            <a:endParaRPr lang="en-US" sz="2000" dirty="0"/>
          </a:p>
        </p:txBody>
      </p:sp>
      <p:sp>
        <p:nvSpPr>
          <p:cNvPr id="9232" name="Oval 33"/>
          <p:cNvSpPr>
            <a:spLocks noChangeArrowheads="1"/>
          </p:cNvSpPr>
          <p:nvPr/>
        </p:nvSpPr>
        <p:spPr bwMode="auto">
          <a:xfrm>
            <a:off x="1112838" y="1339849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Char char="§"/>
            </a:pPr>
            <a:endParaRPr lang="en-US"/>
          </a:p>
        </p:txBody>
      </p:sp>
      <p:sp>
        <p:nvSpPr>
          <p:cNvPr id="9233" name="Line 34"/>
          <p:cNvSpPr>
            <a:spLocks noChangeShapeType="1"/>
          </p:cNvSpPr>
          <p:nvPr/>
        </p:nvSpPr>
        <p:spPr bwMode="auto">
          <a:xfrm>
            <a:off x="1677988" y="1598611"/>
            <a:ext cx="519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1169988" y="1801810"/>
            <a:ext cx="287337" cy="392564"/>
            <a:chOff x="594" y="854"/>
            <a:chExt cx="316" cy="433"/>
          </a:xfrm>
        </p:grpSpPr>
        <p:sp>
          <p:nvSpPr>
            <p:cNvPr id="9375" name="AutoShape 36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76" name="Rectangle 37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77" name="Rectangle 38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78" name="Rectangle 39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79" name="Text Box 40"/>
            <p:cNvSpPr txBox="1">
              <a:spLocks noChangeArrowheads="1"/>
            </p:cNvSpPr>
            <p:nvPr/>
          </p:nvSpPr>
          <p:spPr bwMode="auto">
            <a:xfrm>
              <a:off x="709" y="1178"/>
              <a:ext cx="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090738" y="1801810"/>
            <a:ext cx="287337" cy="392564"/>
            <a:chOff x="594" y="854"/>
            <a:chExt cx="316" cy="433"/>
          </a:xfrm>
        </p:grpSpPr>
        <p:sp>
          <p:nvSpPr>
            <p:cNvPr id="9370" name="AutoShape 42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71" name="Rectangle 43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72" name="Rectangle 44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73" name="Rectangle 45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74" name="Text Box 46"/>
            <p:cNvSpPr txBox="1">
              <a:spLocks noChangeArrowheads="1"/>
            </p:cNvSpPr>
            <p:nvPr/>
          </p:nvSpPr>
          <p:spPr bwMode="auto">
            <a:xfrm>
              <a:off x="709" y="1178"/>
              <a:ext cx="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sp>
        <p:nvSpPr>
          <p:cNvPr id="9236" name="Line 47"/>
          <p:cNvSpPr>
            <a:spLocks noChangeShapeType="1"/>
          </p:cNvSpPr>
          <p:nvPr/>
        </p:nvSpPr>
        <p:spPr bwMode="auto">
          <a:xfrm>
            <a:off x="1457325" y="1973261"/>
            <a:ext cx="633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1179513" y="1465262"/>
            <a:ext cx="171450" cy="273114"/>
            <a:chOff x="594" y="854"/>
            <a:chExt cx="316" cy="506"/>
          </a:xfrm>
        </p:grpSpPr>
        <p:sp>
          <p:nvSpPr>
            <p:cNvPr id="9360" name="AutoShape 55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61" name="Rectangle 56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62" name="Rectangle 57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63" name="Rectangle 58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64" name="Text Box 59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1295400" y="1524000"/>
            <a:ext cx="171450" cy="273114"/>
            <a:chOff x="594" y="854"/>
            <a:chExt cx="316" cy="506"/>
          </a:xfrm>
        </p:grpSpPr>
        <p:sp>
          <p:nvSpPr>
            <p:cNvPr id="9355" name="AutoShape 61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56" name="Rectangle 62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57" name="Rectangle 63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58" name="Rectangle 64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59" name="Text Box 65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1409700" y="1408112"/>
            <a:ext cx="171450" cy="273114"/>
            <a:chOff x="594" y="854"/>
            <a:chExt cx="316" cy="506"/>
          </a:xfrm>
        </p:grpSpPr>
        <p:sp>
          <p:nvSpPr>
            <p:cNvPr id="9350" name="AutoShape 67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51" name="Rectangle 68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52" name="Rectangle 69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53" name="Rectangle 70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54" name="Text Box 71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sp>
        <p:nvSpPr>
          <p:cNvPr id="9241" name="Oval 72"/>
          <p:cNvSpPr>
            <a:spLocks noChangeArrowheads="1"/>
          </p:cNvSpPr>
          <p:nvPr/>
        </p:nvSpPr>
        <p:spPr bwMode="auto">
          <a:xfrm>
            <a:off x="2179638" y="1339849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Char char="§"/>
            </a:pPr>
            <a:endParaRPr lang="en-US"/>
          </a:p>
        </p:txBody>
      </p: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2246313" y="1465262"/>
            <a:ext cx="171450" cy="273114"/>
            <a:chOff x="594" y="854"/>
            <a:chExt cx="316" cy="506"/>
          </a:xfrm>
        </p:grpSpPr>
        <p:sp>
          <p:nvSpPr>
            <p:cNvPr id="9345" name="AutoShape 74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46" name="Rectangle 75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47" name="Rectangle 76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48" name="Rectangle 77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49" name="Text Box 78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2362200" y="1524000"/>
            <a:ext cx="171450" cy="273114"/>
            <a:chOff x="594" y="854"/>
            <a:chExt cx="316" cy="506"/>
          </a:xfrm>
        </p:grpSpPr>
        <p:sp>
          <p:nvSpPr>
            <p:cNvPr id="9340" name="AutoShape 80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41" name="Rectangle 81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42" name="Rectangle 82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43" name="Rectangle 83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44" name="Text Box 84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14" name="Group 85"/>
          <p:cNvGrpSpPr>
            <a:grpSpLocks/>
          </p:cNvGrpSpPr>
          <p:nvPr/>
        </p:nvGrpSpPr>
        <p:grpSpPr bwMode="auto">
          <a:xfrm>
            <a:off x="2476500" y="1408112"/>
            <a:ext cx="171450" cy="273114"/>
            <a:chOff x="594" y="854"/>
            <a:chExt cx="316" cy="506"/>
          </a:xfrm>
        </p:grpSpPr>
        <p:sp>
          <p:nvSpPr>
            <p:cNvPr id="9335" name="AutoShape 86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36" name="Rectangle 87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37" name="Rectangle 88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38" name="Rectangle 89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39" name="Text Box 90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sp>
        <p:nvSpPr>
          <p:cNvPr id="9245" name="Text Box 91"/>
          <p:cNvSpPr txBox="1">
            <a:spLocks noChangeArrowheads="1"/>
          </p:cNvSpPr>
          <p:nvPr/>
        </p:nvSpPr>
        <p:spPr bwMode="auto">
          <a:xfrm>
            <a:off x="432737" y="2720974"/>
            <a:ext cx="3371564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None/>
            </a:pPr>
            <a:r>
              <a:rPr lang="en-US" sz="2000" b="1" dirty="0" err="1">
                <a:latin typeface="Courier New" pitchFamily="-1" charset="0"/>
                <a:ea typeface="Courier New" pitchFamily="-1" charset="0"/>
                <a:cs typeface="Courier New" pitchFamily="-1" charset="0"/>
              </a:rPr>
              <a:t>virtualnet</a:t>
            </a:r>
            <a:endParaRPr lang="en-US" sz="2000" b="1" dirty="0"/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None/>
            </a:pPr>
            <a:r>
              <a:rPr lang="en-US" sz="1200" i="1" dirty="0"/>
              <a:t>- </a:t>
            </a:r>
            <a:r>
              <a:rPr lang="en-US" i="1" dirty="0"/>
              <a:t>segments connect groups of VMs</a:t>
            </a:r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None/>
            </a:pPr>
            <a:r>
              <a:rPr lang="en-US" i="1" dirty="0"/>
              <a:t>- associated with network services</a:t>
            </a:r>
          </a:p>
        </p:txBody>
      </p:sp>
      <p:sp>
        <p:nvSpPr>
          <p:cNvPr id="9246" name="Oval 92"/>
          <p:cNvSpPr>
            <a:spLocks noChangeArrowheads="1"/>
          </p:cNvSpPr>
          <p:nvPr/>
        </p:nvSpPr>
        <p:spPr bwMode="auto">
          <a:xfrm>
            <a:off x="2667000" y="1628774"/>
            <a:ext cx="749300" cy="5175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Char char="§"/>
            </a:pPr>
            <a:endParaRPr lang="en-US"/>
          </a:p>
        </p:txBody>
      </p:sp>
      <p:sp>
        <p:nvSpPr>
          <p:cNvPr id="9247" name="Line 93"/>
          <p:cNvSpPr>
            <a:spLocks noChangeShapeType="1"/>
          </p:cNvSpPr>
          <p:nvPr/>
        </p:nvSpPr>
        <p:spPr bwMode="auto">
          <a:xfrm>
            <a:off x="2955925" y="1787524"/>
            <a:ext cx="173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8" name="Line 94"/>
          <p:cNvSpPr>
            <a:spLocks noChangeShapeType="1"/>
          </p:cNvSpPr>
          <p:nvPr/>
        </p:nvSpPr>
        <p:spPr bwMode="auto">
          <a:xfrm>
            <a:off x="2897188" y="1858961"/>
            <a:ext cx="58737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9" name="Line 95"/>
          <p:cNvSpPr>
            <a:spLocks noChangeShapeType="1"/>
          </p:cNvSpPr>
          <p:nvPr/>
        </p:nvSpPr>
        <p:spPr bwMode="auto">
          <a:xfrm flipH="1">
            <a:off x="3128963" y="1858961"/>
            <a:ext cx="57150" cy="11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6"/>
          <p:cNvGrpSpPr>
            <a:grpSpLocks/>
          </p:cNvGrpSpPr>
          <p:nvPr/>
        </p:nvGrpSpPr>
        <p:grpSpPr bwMode="auto">
          <a:xfrm>
            <a:off x="2782888" y="1685925"/>
            <a:ext cx="171450" cy="273114"/>
            <a:chOff x="594" y="854"/>
            <a:chExt cx="316" cy="506"/>
          </a:xfrm>
        </p:grpSpPr>
        <p:sp>
          <p:nvSpPr>
            <p:cNvPr id="9330" name="AutoShape 97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31" name="Rectangle 98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32" name="Rectangle 99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33" name="Rectangle 100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34" name="Text Box 101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16" name="Group 102"/>
          <p:cNvGrpSpPr>
            <a:grpSpLocks/>
          </p:cNvGrpSpPr>
          <p:nvPr/>
        </p:nvGrpSpPr>
        <p:grpSpPr bwMode="auto">
          <a:xfrm>
            <a:off x="2955925" y="1927225"/>
            <a:ext cx="171450" cy="273114"/>
            <a:chOff x="594" y="854"/>
            <a:chExt cx="316" cy="506"/>
          </a:xfrm>
        </p:grpSpPr>
        <p:sp>
          <p:nvSpPr>
            <p:cNvPr id="9325" name="AutoShape 103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26" name="Rectangle 104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27" name="Rectangle 105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28" name="Rectangle 106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29" name="Text Box 107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17" name="Group 108"/>
          <p:cNvGrpSpPr>
            <a:grpSpLocks/>
          </p:cNvGrpSpPr>
          <p:nvPr/>
        </p:nvGrpSpPr>
        <p:grpSpPr bwMode="auto">
          <a:xfrm>
            <a:off x="3128963" y="1685925"/>
            <a:ext cx="171450" cy="273114"/>
            <a:chOff x="594" y="854"/>
            <a:chExt cx="316" cy="506"/>
          </a:xfrm>
        </p:grpSpPr>
        <p:sp>
          <p:nvSpPr>
            <p:cNvPr id="9320" name="AutoShape 109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21" name="Rectangle 110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22" name="Rectangle 111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23" name="Rectangle 112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24" name="Text Box 113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sp>
        <p:nvSpPr>
          <p:cNvPr id="9253" name="Oval 114"/>
          <p:cNvSpPr>
            <a:spLocks noChangeArrowheads="1"/>
          </p:cNvSpPr>
          <p:nvPr/>
        </p:nvSpPr>
        <p:spPr bwMode="auto">
          <a:xfrm>
            <a:off x="1112838" y="2205036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Char char="§"/>
            </a:pPr>
            <a:endParaRPr lang="en-US"/>
          </a:p>
        </p:txBody>
      </p:sp>
      <p:sp>
        <p:nvSpPr>
          <p:cNvPr id="9254" name="Line 115"/>
          <p:cNvSpPr>
            <a:spLocks noChangeShapeType="1"/>
          </p:cNvSpPr>
          <p:nvPr/>
        </p:nvSpPr>
        <p:spPr bwMode="auto">
          <a:xfrm>
            <a:off x="1677988" y="2463799"/>
            <a:ext cx="519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16"/>
          <p:cNvGrpSpPr>
            <a:grpSpLocks/>
          </p:cNvGrpSpPr>
          <p:nvPr/>
        </p:nvGrpSpPr>
        <p:grpSpPr bwMode="auto">
          <a:xfrm>
            <a:off x="1179513" y="2319337"/>
            <a:ext cx="171450" cy="273114"/>
            <a:chOff x="594" y="854"/>
            <a:chExt cx="316" cy="506"/>
          </a:xfrm>
        </p:grpSpPr>
        <p:sp>
          <p:nvSpPr>
            <p:cNvPr id="9315" name="AutoShape 117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16" name="Rectangle 118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17" name="Rectangle 119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18" name="Rectangle 120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19" name="Text Box 121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19" name="Group 122"/>
          <p:cNvGrpSpPr>
            <a:grpSpLocks/>
          </p:cNvGrpSpPr>
          <p:nvPr/>
        </p:nvGrpSpPr>
        <p:grpSpPr bwMode="auto">
          <a:xfrm>
            <a:off x="1295400" y="2378075"/>
            <a:ext cx="171450" cy="273114"/>
            <a:chOff x="594" y="854"/>
            <a:chExt cx="316" cy="506"/>
          </a:xfrm>
        </p:grpSpPr>
        <p:sp>
          <p:nvSpPr>
            <p:cNvPr id="9310" name="AutoShape 123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11" name="Rectangle 124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12" name="Rectangle 125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13" name="Rectangle 126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14" name="Text Box 127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1409700" y="2262187"/>
            <a:ext cx="171450" cy="273114"/>
            <a:chOff x="594" y="854"/>
            <a:chExt cx="316" cy="506"/>
          </a:xfrm>
        </p:grpSpPr>
        <p:sp>
          <p:nvSpPr>
            <p:cNvPr id="9305" name="AutoShape 129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306" name="Rectangle 130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07" name="Rectangle 131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08" name="Rectangle 132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9999"/>
              </a:scheme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09" name="Text Box 133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21" name="Group 134"/>
          <p:cNvGrpSpPr>
            <a:grpSpLocks/>
          </p:cNvGrpSpPr>
          <p:nvPr/>
        </p:nvGrpSpPr>
        <p:grpSpPr bwMode="auto">
          <a:xfrm>
            <a:off x="2149475" y="2214561"/>
            <a:ext cx="817563" cy="455613"/>
            <a:chOff x="1755" y="2487"/>
            <a:chExt cx="515" cy="287"/>
          </a:xfrm>
        </p:grpSpPr>
        <p:pic>
          <p:nvPicPr>
            <p:cNvPr id="9303" name="Picture 41" descr="CloudL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5" y="2487"/>
              <a:ext cx="515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04" name="Text Box 136"/>
            <p:cNvSpPr txBox="1">
              <a:spLocks noChangeArrowheads="1"/>
            </p:cNvSpPr>
            <p:nvPr/>
          </p:nvSpPr>
          <p:spPr bwMode="auto">
            <a:xfrm>
              <a:off x="1755" y="2550"/>
              <a:ext cx="4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 b="1"/>
                <a:t>EXTERNAL</a:t>
              </a:r>
            </a:p>
          </p:txBody>
        </p:sp>
      </p:grpSp>
      <p:sp>
        <p:nvSpPr>
          <p:cNvPr id="9259" name="Oval 137"/>
          <p:cNvSpPr>
            <a:spLocks noChangeArrowheads="1"/>
          </p:cNvSpPr>
          <p:nvPr/>
        </p:nvSpPr>
        <p:spPr bwMode="auto">
          <a:xfrm>
            <a:off x="5494338" y="1219200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Char char="§"/>
            </a:pPr>
            <a:endParaRPr lang="en-US"/>
          </a:p>
        </p:txBody>
      </p:sp>
      <p:sp>
        <p:nvSpPr>
          <p:cNvPr id="9260" name="Line 138"/>
          <p:cNvSpPr>
            <a:spLocks noChangeShapeType="1"/>
          </p:cNvSpPr>
          <p:nvPr/>
        </p:nvSpPr>
        <p:spPr bwMode="auto">
          <a:xfrm>
            <a:off x="6059488" y="1477963"/>
            <a:ext cx="1020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39"/>
          <p:cNvGrpSpPr>
            <a:grpSpLocks/>
          </p:cNvGrpSpPr>
          <p:nvPr/>
        </p:nvGrpSpPr>
        <p:grpSpPr bwMode="auto">
          <a:xfrm>
            <a:off x="5561013" y="1344614"/>
            <a:ext cx="171450" cy="273114"/>
            <a:chOff x="594" y="854"/>
            <a:chExt cx="316" cy="506"/>
          </a:xfrm>
        </p:grpSpPr>
        <p:sp>
          <p:nvSpPr>
            <p:cNvPr id="9298" name="AutoShape 140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299" name="Rectangle 141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00" name="Rectangle 142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01" name="Rectangle 143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302" name="Text Box 144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23" name="Group 145"/>
          <p:cNvGrpSpPr>
            <a:grpSpLocks/>
          </p:cNvGrpSpPr>
          <p:nvPr/>
        </p:nvGrpSpPr>
        <p:grpSpPr bwMode="auto">
          <a:xfrm>
            <a:off x="5676900" y="1403351"/>
            <a:ext cx="171450" cy="273114"/>
            <a:chOff x="594" y="854"/>
            <a:chExt cx="316" cy="506"/>
          </a:xfrm>
        </p:grpSpPr>
        <p:sp>
          <p:nvSpPr>
            <p:cNvPr id="9293" name="AutoShape 146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294" name="Rectangle 147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95" name="Rectangle 148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96" name="Rectangle 149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97" name="Text Box 150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24" name="Group 151"/>
          <p:cNvGrpSpPr>
            <a:grpSpLocks/>
          </p:cNvGrpSpPr>
          <p:nvPr/>
        </p:nvGrpSpPr>
        <p:grpSpPr bwMode="auto">
          <a:xfrm>
            <a:off x="5791200" y="1287464"/>
            <a:ext cx="171450" cy="273114"/>
            <a:chOff x="594" y="854"/>
            <a:chExt cx="316" cy="506"/>
          </a:xfrm>
        </p:grpSpPr>
        <p:sp>
          <p:nvSpPr>
            <p:cNvPr id="9288" name="AutoShape 152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289" name="Rectangle 153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90" name="Rectangle 154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91" name="Rectangle 155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92" name="Text Box 156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sp>
        <p:nvSpPr>
          <p:cNvPr id="9264" name="Oval 157"/>
          <p:cNvSpPr>
            <a:spLocks noChangeArrowheads="1"/>
          </p:cNvSpPr>
          <p:nvPr/>
        </p:nvSpPr>
        <p:spPr bwMode="auto">
          <a:xfrm>
            <a:off x="7080250" y="1219200"/>
            <a:ext cx="574675" cy="403225"/>
          </a:xfrm>
          <a:prstGeom prst="ellipse">
            <a:avLst/>
          </a:prstGeom>
          <a:solidFill>
            <a:schemeClr val="accent3">
              <a:lumMod val="20000"/>
              <a:lumOff val="80000"/>
              <a:alpha val="59999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Char char="§"/>
            </a:pPr>
            <a:endParaRPr lang="en-US"/>
          </a:p>
        </p:txBody>
      </p:sp>
      <p:grpSp>
        <p:nvGrpSpPr>
          <p:cNvPr id="25" name="Group 158"/>
          <p:cNvGrpSpPr>
            <a:grpSpLocks/>
          </p:cNvGrpSpPr>
          <p:nvPr/>
        </p:nvGrpSpPr>
        <p:grpSpPr bwMode="auto">
          <a:xfrm>
            <a:off x="7146925" y="1344614"/>
            <a:ext cx="171450" cy="273114"/>
            <a:chOff x="594" y="854"/>
            <a:chExt cx="316" cy="506"/>
          </a:xfrm>
        </p:grpSpPr>
        <p:sp>
          <p:nvSpPr>
            <p:cNvPr id="9283" name="AutoShape 159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284" name="Rectangle 160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85" name="Rectangle 161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86" name="Rectangle 162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87" name="Text Box 163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26" name="Group 164"/>
          <p:cNvGrpSpPr>
            <a:grpSpLocks/>
          </p:cNvGrpSpPr>
          <p:nvPr/>
        </p:nvGrpSpPr>
        <p:grpSpPr bwMode="auto">
          <a:xfrm>
            <a:off x="7262813" y="1403351"/>
            <a:ext cx="171450" cy="273114"/>
            <a:chOff x="594" y="854"/>
            <a:chExt cx="316" cy="506"/>
          </a:xfrm>
        </p:grpSpPr>
        <p:sp>
          <p:nvSpPr>
            <p:cNvPr id="9278" name="AutoShape 165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279" name="Rectangle 166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80" name="Rectangle 167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81" name="Rectangle 168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82" name="Text Box 169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grpSp>
        <p:nvGrpSpPr>
          <p:cNvPr id="27" name="Group 170"/>
          <p:cNvGrpSpPr>
            <a:grpSpLocks/>
          </p:cNvGrpSpPr>
          <p:nvPr/>
        </p:nvGrpSpPr>
        <p:grpSpPr bwMode="auto">
          <a:xfrm>
            <a:off x="7377113" y="1287464"/>
            <a:ext cx="171450" cy="273114"/>
            <a:chOff x="594" y="854"/>
            <a:chExt cx="316" cy="506"/>
          </a:xfrm>
        </p:grpSpPr>
        <p:sp>
          <p:nvSpPr>
            <p:cNvPr id="9273" name="AutoShape 171"/>
            <p:cNvSpPr>
              <a:spLocks noChangeArrowheads="1"/>
            </p:cNvSpPr>
            <p:nvPr/>
          </p:nvSpPr>
          <p:spPr bwMode="auto">
            <a:xfrm>
              <a:off x="594" y="854"/>
              <a:ext cx="316" cy="38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1000"/>
            </a:p>
          </p:txBody>
        </p:sp>
        <p:sp>
          <p:nvSpPr>
            <p:cNvPr id="9274" name="Rectangle 172"/>
            <p:cNvSpPr>
              <a:spLocks noChangeArrowheads="1"/>
            </p:cNvSpPr>
            <p:nvPr/>
          </p:nvSpPr>
          <p:spPr bwMode="auto">
            <a:xfrm>
              <a:off x="614" y="1085"/>
              <a:ext cx="276" cy="83"/>
            </a:xfrm>
            <a:prstGeom prst="rect">
              <a:avLst/>
            </a:prstGeom>
            <a:solidFill>
              <a:srgbClr val="000066">
                <a:alpha val="39999"/>
              </a:srgbClr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75" name="Rectangle 173"/>
            <p:cNvSpPr>
              <a:spLocks noChangeArrowheads="1"/>
            </p:cNvSpPr>
            <p:nvPr/>
          </p:nvSpPr>
          <p:spPr bwMode="auto">
            <a:xfrm>
              <a:off x="614" y="986"/>
              <a:ext cx="276" cy="82"/>
            </a:xfrm>
            <a:prstGeom prst="rect">
              <a:avLst/>
            </a:prstGeom>
            <a:solidFill>
              <a:srgbClr val="CC6600">
                <a:alpha val="39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76" name="Rectangle 174"/>
            <p:cNvSpPr>
              <a:spLocks noChangeArrowheads="1"/>
            </p:cNvSpPr>
            <p:nvPr/>
          </p:nvSpPr>
          <p:spPr bwMode="auto">
            <a:xfrm>
              <a:off x="614" y="887"/>
              <a:ext cx="276" cy="82"/>
            </a:xfrm>
            <a:prstGeom prst="rect">
              <a:avLst/>
            </a:prstGeom>
            <a:solidFill>
              <a:srgbClr val="003300">
                <a:alpha val="79999"/>
              </a:srgbClr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  <p:sp>
          <p:nvSpPr>
            <p:cNvPr id="9277" name="Text Box 175"/>
            <p:cNvSpPr txBox="1">
              <a:spLocks noChangeArrowheads="1"/>
            </p:cNvSpPr>
            <p:nvPr/>
          </p:nvSpPr>
          <p:spPr bwMode="auto">
            <a:xfrm>
              <a:off x="708" y="1177"/>
              <a:ext cx="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700"/>
            </a:p>
          </p:txBody>
        </p:sp>
      </p:grpSp>
      <p:sp>
        <p:nvSpPr>
          <p:cNvPr id="9268" name="AutoShape 176"/>
          <p:cNvSpPr>
            <a:spLocks noChangeArrowheads="1"/>
          </p:cNvSpPr>
          <p:nvPr/>
        </p:nvSpPr>
        <p:spPr bwMode="auto">
          <a:xfrm rot="-5400000">
            <a:off x="6387306" y="1566069"/>
            <a:ext cx="346075" cy="2301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484459709 h 21600"/>
              <a:gd name="T4" fmla="*/ 2147483647 w 21600"/>
              <a:gd name="T5" fmla="*/ 2147483647 h 21600"/>
              <a:gd name="T6" fmla="*/ 2147483647 w 21600"/>
              <a:gd name="T7" fmla="*/ 148445970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9" name="Text Box 177"/>
          <p:cNvSpPr txBox="1">
            <a:spLocks noChangeArrowheads="1"/>
          </p:cNvSpPr>
          <p:nvPr/>
        </p:nvSpPr>
        <p:spPr bwMode="auto">
          <a:xfrm>
            <a:off x="5984875" y="1811338"/>
            <a:ext cx="1789144" cy="93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Font typeface="Wingdings" pitchFamily="-1" charset="2"/>
              <a:buChar char="§"/>
            </a:pPr>
            <a:r>
              <a:rPr lang="en-US" sz="1400" dirty="0" err="1"/>
              <a:t>middlebox</a:t>
            </a:r>
            <a:endParaRPr lang="en-US" sz="1400" dirty="0"/>
          </a:p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Font typeface="Wingdings" pitchFamily="-1" charset="2"/>
              <a:buChar char="§"/>
            </a:pPr>
            <a:r>
              <a:rPr lang="en-US" sz="1400" dirty="0" err="1"/>
              <a:t>resv</a:t>
            </a:r>
            <a:r>
              <a:rPr lang="en-US" sz="1400" dirty="0"/>
              <a:t> bandwidth</a:t>
            </a:r>
          </a:p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Font typeface="Wingdings" pitchFamily="-1" charset="2"/>
              <a:buChar char="§"/>
            </a:pPr>
            <a:r>
              <a:rPr lang="en-US" sz="1400" dirty="0"/>
              <a:t>VLAN / scoped </a:t>
            </a:r>
            <a:r>
              <a:rPr lang="en-US" sz="1400" dirty="0" err="1"/>
              <a:t>bcast</a:t>
            </a:r>
            <a:endParaRPr lang="en-US" sz="1400" dirty="0"/>
          </a:p>
          <a:p>
            <a:pPr marL="114300" indent="-11430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Font typeface="Wingdings" pitchFamily="-1" charset="2"/>
              <a:buChar char="§"/>
            </a:pPr>
            <a:r>
              <a:rPr lang="en-US" sz="1400" dirty="0"/>
              <a:t>…</a:t>
            </a:r>
          </a:p>
        </p:txBody>
      </p:sp>
      <p:sp>
        <p:nvSpPr>
          <p:cNvPr id="9270" name="Text Box 178"/>
          <p:cNvSpPr txBox="1">
            <a:spLocks noChangeArrowheads="1"/>
          </p:cNvSpPr>
          <p:nvPr/>
        </p:nvSpPr>
        <p:spPr bwMode="auto">
          <a:xfrm>
            <a:off x="4646322" y="2670935"/>
            <a:ext cx="419287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None/>
            </a:pPr>
            <a:r>
              <a:rPr lang="en-US" sz="2000" b="1" dirty="0" err="1">
                <a:latin typeface="Courier New" pitchFamily="-1" charset="0"/>
                <a:ea typeface="Courier New" pitchFamily="-1" charset="0"/>
                <a:cs typeface="Courier New" pitchFamily="-1" charset="0"/>
              </a:rPr>
              <a:t>networkservice</a:t>
            </a:r>
            <a:endParaRPr lang="en-US" sz="2000" b="1" dirty="0"/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None/>
            </a:pPr>
            <a:r>
              <a:rPr lang="en-US" i="1" dirty="0"/>
              <a:t>- attach capabilities to a </a:t>
            </a:r>
            <a:r>
              <a:rPr lang="en-US" dirty="0" err="1">
                <a:latin typeface="Courier New" pitchFamily="-1" charset="0"/>
                <a:ea typeface="Courier New" pitchFamily="-1" charset="0"/>
                <a:cs typeface="Courier New" pitchFamily="-1" charset="0"/>
              </a:rPr>
              <a:t>virtualnet</a:t>
            </a:r>
            <a:endParaRPr lang="en-US" dirty="0"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 marL="173038" indent="-173038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-1" charset="2"/>
              <a:buNone/>
            </a:pPr>
            <a:r>
              <a:rPr lang="en-US" i="1" dirty="0"/>
              <a:t>- supports combination of network services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3" grpId="0" animBg="1"/>
      <p:bldP spid="9236" grpId="0" animBg="1"/>
      <p:bldP spid="9241" grpId="0" animBg="1"/>
      <p:bldP spid="9245" grpId="0"/>
      <p:bldP spid="9246" grpId="0" animBg="1"/>
      <p:bldP spid="9247" grpId="0" animBg="1"/>
      <p:bldP spid="9248" grpId="0" animBg="1"/>
      <p:bldP spid="9249" grpId="0" animBg="1"/>
      <p:bldP spid="9253" grpId="0" animBg="1"/>
      <p:bldP spid="9254" grpId="0" animBg="1"/>
      <p:bldP spid="9259" grpId="0" animBg="1"/>
      <p:bldP spid="9260" grpId="0" animBg="1"/>
      <p:bldP spid="9264" grpId="0" animBg="1"/>
      <p:bldP spid="9268" grpId="0" animBg="1"/>
      <p:bldP spid="9269" grpId="0"/>
      <p:bldP spid="9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>
            <a:stCxn id="93" idx="1"/>
          </p:cNvCxnSpPr>
          <p:nvPr/>
        </p:nvCxnSpPr>
        <p:spPr>
          <a:xfrm rot="10800000">
            <a:off x="1524000" y="4800600"/>
            <a:ext cx="381000" cy="2667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94" idx="3"/>
          </p:cNvCxnSpPr>
          <p:nvPr/>
        </p:nvCxnSpPr>
        <p:spPr>
          <a:xfrm rot="10800000" flipV="1">
            <a:off x="3810000" y="4800600"/>
            <a:ext cx="381000" cy="190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1"/>
          </p:cNvCxnSpPr>
          <p:nvPr/>
        </p:nvCxnSpPr>
        <p:spPr>
          <a:xfrm rot="10800000">
            <a:off x="3048001" y="4800600"/>
            <a:ext cx="149423" cy="190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3" idx="3"/>
          </p:cNvCxnSpPr>
          <p:nvPr/>
        </p:nvCxnSpPr>
        <p:spPr>
          <a:xfrm flipV="1">
            <a:off x="2517577" y="4800600"/>
            <a:ext cx="225623" cy="2667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4343400"/>
            <a:ext cx="612577" cy="533400"/>
          </a:xfrm>
          <a:prstGeom prst="rect">
            <a:avLst/>
          </a:prstGeom>
        </p:spPr>
      </p:pic>
      <p:pic>
        <p:nvPicPr>
          <p:cNvPr id="91" name="Picture 90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4419600"/>
            <a:ext cx="612577" cy="533400"/>
          </a:xfrm>
          <a:prstGeom prst="rect">
            <a:avLst/>
          </a:prstGeom>
        </p:spPr>
      </p:pic>
      <p:pic>
        <p:nvPicPr>
          <p:cNvPr id="92" name="Picture 91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343400"/>
            <a:ext cx="612577" cy="533400"/>
          </a:xfrm>
          <a:prstGeom prst="rect">
            <a:avLst/>
          </a:prstGeom>
        </p:spPr>
      </p:pic>
      <p:pic>
        <p:nvPicPr>
          <p:cNvPr id="93" name="Picture 92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4800600"/>
            <a:ext cx="612577" cy="533400"/>
          </a:xfrm>
          <a:prstGeom prst="rect">
            <a:avLst/>
          </a:prstGeom>
        </p:spPr>
      </p:pic>
      <p:pic>
        <p:nvPicPr>
          <p:cNvPr id="94" name="Picture 93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7423" y="4724400"/>
            <a:ext cx="612577" cy="533400"/>
          </a:xfrm>
          <a:prstGeom prst="rect">
            <a:avLst/>
          </a:prstGeom>
        </p:spPr>
      </p:pic>
      <p:pic>
        <p:nvPicPr>
          <p:cNvPr id="52" name="Picture 51" descr="r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0" y="3886200"/>
            <a:ext cx="685800" cy="637673"/>
          </a:xfrm>
          <a:prstGeom prst="rect">
            <a:avLst/>
          </a:prstGeom>
        </p:spPr>
      </p:pic>
      <p:pic>
        <p:nvPicPr>
          <p:cNvPr id="54" name="Picture 53" descr="r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3962400"/>
            <a:ext cx="685800" cy="637673"/>
          </a:xfrm>
          <a:prstGeom prst="rect">
            <a:avLst/>
          </a:prstGeom>
        </p:spPr>
      </p:pic>
      <p:pic>
        <p:nvPicPr>
          <p:cNvPr id="53" name="Picture 52" descr="r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600" y="3934327"/>
            <a:ext cx="685800" cy="637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CloudNaaS</a:t>
            </a:r>
            <a:endParaRPr lang="en-US" dirty="0"/>
          </a:p>
        </p:txBody>
      </p:sp>
      <p:pic>
        <p:nvPicPr>
          <p:cNvPr id="4" name="Picture 42" descr="MCj0432591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399" y="3428999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828800"/>
            <a:ext cx="58225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133600" y="144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Cloud Controller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2"/>
            <a:endCxn id="22" idx="0"/>
          </p:cNvCxnSpPr>
          <p:nvPr/>
        </p:nvCxnSpPr>
        <p:spPr>
          <a:xfrm rot="5400000">
            <a:off x="1080091" y="2541562"/>
            <a:ext cx="1219200" cy="1317677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24" idx="0"/>
          </p:cNvCxnSpPr>
          <p:nvPr/>
        </p:nvCxnSpPr>
        <p:spPr>
          <a:xfrm rot="16200000" flipH="1">
            <a:off x="2070691" y="2868638"/>
            <a:ext cx="914399" cy="35872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26" idx="0"/>
          </p:cNvCxnSpPr>
          <p:nvPr/>
        </p:nvCxnSpPr>
        <p:spPr>
          <a:xfrm rot="16200000" flipH="1">
            <a:off x="2870790" y="2068538"/>
            <a:ext cx="990600" cy="2035123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8" idx="2"/>
          </p:cNvCxnSpPr>
          <p:nvPr/>
        </p:nvCxnSpPr>
        <p:spPr>
          <a:xfrm flipV="1">
            <a:off x="2895600" y="4038600"/>
            <a:ext cx="1717729" cy="15240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447802" y="4724400"/>
            <a:ext cx="1447798" cy="9144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1277965" y="4097364"/>
            <a:ext cx="1676400" cy="14064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2037570" y="4780767"/>
            <a:ext cx="1716064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895600" y="4876801"/>
            <a:ext cx="1295400" cy="68579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257800" y="4114800"/>
            <a:ext cx="83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Physical Host</a:t>
            </a:r>
            <a:endParaRPr lang="en-US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48200" y="2677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b="1" dirty="0" smtClean="0"/>
              <a:t>VM</a:t>
            </a:r>
            <a:endParaRPr lang="en-US" sz="1400" b="1" dirty="0"/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4572000" y="47244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5" idx="1"/>
          </p:cNvCxnSpPr>
          <p:nvPr/>
        </p:nvCxnSpPr>
        <p:spPr>
          <a:xfrm rot="10800000">
            <a:off x="4419600" y="4343402"/>
            <a:ext cx="838200" cy="3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3581400"/>
            <a:ext cx="217715" cy="2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3581400"/>
            <a:ext cx="23290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Straight Arrow Connector 39"/>
          <p:cNvCxnSpPr/>
          <p:nvPr/>
        </p:nvCxnSpPr>
        <p:spPr>
          <a:xfrm rot="10800000" flipV="1">
            <a:off x="4648200" y="3614409"/>
            <a:ext cx="228600" cy="17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2"/>
            <a:endCxn id="26" idx="0"/>
          </p:cNvCxnSpPr>
          <p:nvPr/>
        </p:nvCxnSpPr>
        <p:spPr>
          <a:xfrm rot="5400000">
            <a:off x="4439726" y="3144326"/>
            <a:ext cx="381000" cy="493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3810000"/>
            <a:ext cx="217715" cy="2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810000"/>
            <a:ext cx="23290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599" y="3505199"/>
            <a:ext cx="217715" cy="2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5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799" y="3505199"/>
            <a:ext cx="23290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1752599" y="595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Controller</a:t>
            </a:r>
            <a:endParaRPr lang="en-US" dirty="0"/>
          </a:p>
        </p:txBody>
      </p:sp>
      <p:pic>
        <p:nvPicPr>
          <p:cNvPr id="56" name="Picture 55" descr="1194983908254897104switch_hp_nicolas_c_.svg.h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19200" y="3886200"/>
            <a:ext cx="387458" cy="152400"/>
          </a:xfrm>
          <a:prstGeom prst="rect">
            <a:avLst/>
          </a:prstGeom>
        </p:spPr>
      </p:pic>
      <p:pic>
        <p:nvPicPr>
          <p:cNvPr id="57" name="Picture 56" descr="1194983908254897104switch_hp_nicolas_c_.svg.h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12942" y="3733800"/>
            <a:ext cx="387458" cy="152400"/>
          </a:xfrm>
          <a:prstGeom prst="rect">
            <a:avLst/>
          </a:prstGeom>
        </p:spPr>
      </p:pic>
      <p:pic>
        <p:nvPicPr>
          <p:cNvPr id="58" name="Picture 57" descr="1194983908254897104switch_hp_nicolas_c_.svg.h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19600" y="3886200"/>
            <a:ext cx="387458" cy="152400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876800" y="3276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Virtual</a:t>
            </a:r>
          </a:p>
          <a:p>
            <a:r>
              <a:rPr lang="en-US" sz="1400" b="1" dirty="0" smtClean="0"/>
              <a:t>Switch</a:t>
            </a:r>
            <a:endParaRPr lang="en-US" sz="1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876800" y="45821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Programmable</a:t>
            </a:r>
          </a:p>
          <a:p>
            <a:r>
              <a:rPr lang="en-US" sz="1400" b="1" dirty="0" smtClean="0"/>
              <a:t>Switch</a:t>
            </a:r>
            <a:endParaRPr lang="en-US" sz="1400" b="1" dirty="0"/>
          </a:p>
        </p:txBody>
      </p:sp>
      <p:pic>
        <p:nvPicPr>
          <p:cNvPr id="69" name="Picture 6" descr="C:\Documents and Settings\Theophilus Benson\Local Settings\Temporary Internet Files\Content.IE5\N1TS337F\MC900433941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52400" y="1600200"/>
            <a:ext cx="838200" cy="838200"/>
          </a:xfrm>
          <a:prstGeom prst="rect">
            <a:avLst/>
          </a:prstGeom>
          <a:noFill/>
        </p:spPr>
      </p:pic>
      <p:cxnSp>
        <p:nvCxnSpPr>
          <p:cNvPr id="71" name="Straight Arrow Connector 70"/>
          <p:cNvCxnSpPr/>
          <p:nvPr/>
        </p:nvCxnSpPr>
        <p:spPr>
          <a:xfrm>
            <a:off x="685800" y="2209800"/>
            <a:ext cx="1447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1" y="1504949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3" name="Straight Arrow Connector 72"/>
          <p:cNvCxnSpPr>
            <a:stCxn id="11" idx="2"/>
          </p:cNvCxnSpPr>
          <p:nvPr/>
        </p:nvCxnSpPr>
        <p:spPr>
          <a:xfrm rot="16200000" flipH="1">
            <a:off x="2088664" y="2850664"/>
            <a:ext cx="1143000" cy="623271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1" idx="2"/>
            <a:endCxn id="56" idx="0"/>
          </p:cNvCxnSpPr>
          <p:nvPr/>
        </p:nvCxnSpPr>
        <p:spPr>
          <a:xfrm rot="5400000">
            <a:off x="1233029" y="2770700"/>
            <a:ext cx="1295400" cy="93560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1" idx="2"/>
            <a:endCxn id="4" idx="3"/>
          </p:cNvCxnSpPr>
          <p:nvPr/>
        </p:nvCxnSpPr>
        <p:spPr>
          <a:xfrm rot="16200000" flipH="1">
            <a:off x="2793515" y="2145814"/>
            <a:ext cx="1333499" cy="222347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2476500" y="5143500"/>
            <a:ext cx="8382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5181599"/>
            <a:ext cx="533400" cy="69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8" name="Group 87"/>
          <p:cNvGrpSpPr/>
          <p:nvPr/>
        </p:nvGrpSpPr>
        <p:grpSpPr>
          <a:xfrm>
            <a:off x="1828800" y="1828800"/>
            <a:ext cx="685800" cy="685800"/>
            <a:chOff x="5791200" y="2438400"/>
            <a:chExt cx="685800" cy="685800"/>
          </a:xfrm>
        </p:grpSpPr>
        <p:sp>
          <p:nvSpPr>
            <p:cNvPr id="68" name="Rectangle 67"/>
            <p:cNvSpPr/>
            <p:nvPr/>
          </p:nvSpPr>
          <p:spPr>
            <a:xfrm>
              <a:off x="5791200" y="2438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791200" y="2438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91200" y="26670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91200" y="2895600"/>
              <a:ext cx="2286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019800" y="2438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19800" y="2667000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19800" y="2895600"/>
              <a:ext cx="2286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248400" y="24384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248400" y="2895600"/>
              <a:ext cx="228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48400" y="2667000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1905000" y="5562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905000" y="5181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2286000" y="5562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286000" y="5181600"/>
            <a:ext cx="381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6096000" y="2133600"/>
            <a:ext cx="3429000" cy="3916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User enter policies</a:t>
            </a:r>
          </a:p>
          <a:p>
            <a:r>
              <a:rPr lang="en-US" sz="2000" dirty="0" smtClean="0"/>
              <a:t>Comm. Matrix created</a:t>
            </a:r>
          </a:p>
          <a:p>
            <a:r>
              <a:rPr lang="en-US" sz="2000" dirty="0" smtClean="0"/>
              <a:t>N/W forwarding state</a:t>
            </a:r>
          </a:p>
          <a:p>
            <a:r>
              <a:rPr lang="en-US" sz="2000" dirty="0" smtClean="0"/>
              <a:t>VM placement decided</a:t>
            </a:r>
          </a:p>
          <a:p>
            <a:r>
              <a:rPr lang="en-US" sz="2000" dirty="0" smtClean="0"/>
              <a:t>VMs placed</a:t>
            </a:r>
          </a:p>
          <a:p>
            <a:r>
              <a:rPr lang="en-US" sz="2000" dirty="0" smtClean="0"/>
              <a:t>Virtual switch installed</a:t>
            </a:r>
          </a:p>
          <a:p>
            <a:r>
              <a:rPr lang="en-US" sz="2000" dirty="0" smtClean="0"/>
              <a:t>N/W state installed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23 -0.00116 C -0.1467 0.08102 -0.19983 0.16342 -0.19931 0.24606 C -0.19861 0.3287 -0.10729 0.45254 -0.08906 0.49444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2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0.48333 C -0.14514 0.40277 -0.20243 0.32268 -0.20347 0.24189 C -0.20417 0.16111 -0.1125 0.03541 -0.09323 -0.0011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-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-0.08889 " pathEditMode="relative" ptsTypes="AA">
                                      <p:cBhvr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4699 L 0.07639 -0.06967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58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667 -0.16666 " pathEditMode="relative" ptsTypes="AA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08473 -0.24143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21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9" grpId="0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3675" y="1296988"/>
            <a:ext cx="8264525" cy="48275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Cloud Controller:  </a:t>
            </a:r>
            <a:r>
              <a:rPr lang="en-US" sz="2400" dirty="0" err="1"/>
              <a:t>OpenNebula</a:t>
            </a:r>
            <a:r>
              <a:rPr lang="en-US" sz="2400" dirty="0"/>
              <a:t> 1.4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</a:t>
            </a:r>
            <a:r>
              <a:rPr lang="en-US" sz="2000" dirty="0" smtClean="0"/>
              <a:t>odified </a:t>
            </a:r>
            <a:r>
              <a:rPr lang="en-US" sz="2000" dirty="0"/>
              <a:t>to accept user-specified network policies </a:t>
            </a:r>
            <a:r>
              <a:rPr lang="en-US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Modified to accept placement decisions from Network Controller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Network Controller:  NOX and OpenFlow-enabled switches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Network </a:t>
            </a:r>
            <a:r>
              <a:rPr lang="en-US" sz="2000" dirty="0"/>
              <a:t>controller implemented as a C++ NOX application (~2500 LOC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HP </a:t>
            </a:r>
            <a:r>
              <a:rPr lang="en-US" sz="2000" dirty="0" err="1" smtClean="0"/>
              <a:t>Procurve</a:t>
            </a:r>
            <a:r>
              <a:rPr lang="en-US" sz="2000" dirty="0" smtClean="0"/>
              <a:t> 5400 switches w/ OpenFlow 1.0 firmware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pic>
        <p:nvPicPr>
          <p:cNvPr id="152" name="Picture 151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2900" y="5991999"/>
            <a:ext cx="685800" cy="637673"/>
          </a:xfrm>
          <a:prstGeom prst="rect">
            <a:avLst/>
          </a:prstGeom>
        </p:spPr>
      </p:pic>
      <p:cxnSp>
        <p:nvCxnSpPr>
          <p:cNvPr id="153" name="Straight Connector 152"/>
          <p:cNvCxnSpPr>
            <a:stCxn id="154" idx="3"/>
            <a:endCxn id="170" idx="1"/>
          </p:cNvCxnSpPr>
          <p:nvPr/>
        </p:nvCxnSpPr>
        <p:spPr>
          <a:xfrm flipV="1">
            <a:off x="2209800" y="5947508"/>
            <a:ext cx="228600" cy="1347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Picture 153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5763399"/>
            <a:ext cx="685800" cy="637673"/>
          </a:xfrm>
          <a:prstGeom prst="rect">
            <a:avLst/>
          </a:prstGeom>
        </p:spPr>
      </p:pic>
      <p:pic>
        <p:nvPicPr>
          <p:cNvPr id="155" name="Picture 154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1500" y="4315327"/>
            <a:ext cx="685800" cy="637673"/>
          </a:xfrm>
          <a:prstGeom prst="rect">
            <a:avLst/>
          </a:prstGeom>
        </p:spPr>
      </p:pic>
      <p:pic>
        <p:nvPicPr>
          <p:cNvPr id="156" name="Picture 155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086727"/>
            <a:ext cx="685800" cy="637673"/>
          </a:xfrm>
          <a:prstGeom prst="rect">
            <a:avLst/>
          </a:prstGeom>
        </p:spPr>
      </p:pic>
      <p:pic>
        <p:nvPicPr>
          <p:cNvPr id="157" name="Picture 156" descr="r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000" y="4851484"/>
            <a:ext cx="685800" cy="637673"/>
          </a:xfrm>
          <a:prstGeom prst="rect">
            <a:avLst/>
          </a:prstGeom>
        </p:spPr>
      </p:pic>
      <p:pic>
        <p:nvPicPr>
          <p:cNvPr id="158" name="Picture 157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4953000"/>
            <a:ext cx="825500" cy="317500"/>
          </a:xfrm>
          <a:prstGeom prst="rect">
            <a:avLst/>
          </a:prstGeom>
        </p:spPr>
      </p:pic>
      <p:cxnSp>
        <p:nvCxnSpPr>
          <p:cNvPr id="159" name="Straight Connector 158"/>
          <p:cNvCxnSpPr>
            <a:endCxn id="167" idx="0"/>
          </p:cNvCxnSpPr>
          <p:nvPr/>
        </p:nvCxnSpPr>
        <p:spPr>
          <a:xfrm>
            <a:off x="2438400" y="4611450"/>
            <a:ext cx="501650" cy="3415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67" idx="3"/>
            <a:endCxn id="158" idx="1"/>
          </p:cNvCxnSpPr>
          <p:nvPr/>
        </p:nvCxnSpPr>
        <p:spPr>
          <a:xfrm>
            <a:off x="3352800" y="511175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70" idx="3"/>
            <a:endCxn id="169" idx="1"/>
          </p:cNvCxnSpPr>
          <p:nvPr/>
        </p:nvCxnSpPr>
        <p:spPr>
          <a:xfrm>
            <a:off x="3276600" y="5947508"/>
            <a:ext cx="762000" cy="24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69" idx="3"/>
            <a:endCxn id="168" idx="1"/>
          </p:cNvCxnSpPr>
          <p:nvPr/>
        </p:nvCxnSpPr>
        <p:spPr>
          <a:xfrm flipV="1">
            <a:off x="4864100" y="5111750"/>
            <a:ext cx="927100" cy="838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8" idx="3"/>
            <a:endCxn id="168" idx="1"/>
          </p:cNvCxnSpPr>
          <p:nvPr/>
        </p:nvCxnSpPr>
        <p:spPr>
          <a:xfrm>
            <a:off x="4864100" y="5111750"/>
            <a:ext cx="927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" name="Picture 163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93900" y="4343400"/>
            <a:ext cx="444500" cy="150918"/>
          </a:xfrm>
          <a:prstGeom prst="rect">
            <a:avLst/>
          </a:prstGeom>
        </p:spPr>
      </p:pic>
      <p:pic>
        <p:nvPicPr>
          <p:cNvPr id="165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4785" y="4114801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" name="TextBox 165"/>
          <p:cNvSpPr txBox="1"/>
          <p:nvPr/>
        </p:nvSpPr>
        <p:spPr>
          <a:xfrm>
            <a:off x="1854200" y="3914001"/>
            <a:ext cx="67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VM2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7" name="Picture 166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300" y="4953000"/>
            <a:ext cx="825500" cy="317500"/>
          </a:xfrm>
          <a:prstGeom prst="rect">
            <a:avLst/>
          </a:prstGeom>
        </p:spPr>
      </p:pic>
      <p:pic>
        <p:nvPicPr>
          <p:cNvPr id="168" name="Picture 167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953000"/>
            <a:ext cx="825500" cy="317500"/>
          </a:xfrm>
          <a:prstGeom prst="rect">
            <a:avLst/>
          </a:prstGeom>
        </p:spPr>
      </p:pic>
      <p:pic>
        <p:nvPicPr>
          <p:cNvPr id="169" name="Picture 168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5791200"/>
            <a:ext cx="825500" cy="317500"/>
          </a:xfrm>
          <a:prstGeom prst="rect">
            <a:avLst/>
          </a:prstGeom>
        </p:spPr>
      </p:pic>
      <p:pic>
        <p:nvPicPr>
          <p:cNvPr id="170" name="Picture 169" descr="1194983908254897104switch_hp_nicolas_c_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5786315"/>
            <a:ext cx="838200" cy="322385"/>
          </a:xfrm>
          <a:prstGeom prst="rect">
            <a:avLst/>
          </a:prstGeom>
        </p:spPr>
      </p:pic>
      <p:pic>
        <p:nvPicPr>
          <p:cNvPr id="171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85785" y="4114801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" name="TextBox 171"/>
          <p:cNvSpPr txBox="1"/>
          <p:nvPr/>
        </p:nvSpPr>
        <p:spPr>
          <a:xfrm>
            <a:off x="2222500" y="3914001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VM4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3" name="Picture 172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5763399"/>
            <a:ext cx="444500" cy="150918"/>
          </a:xfrm>
          <a:prstGeom prst="rect">
            <a:avLst/>
          </a:prstGeom>
        </p:spPr>
      </p:pic>
      <p:pic>
        <p:nvPicPr>
          <p:cNvPr id="174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7285" y="5534800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" name="TextBox 174"/>
          <p:cNvSpPr txBox="1"/>
          <p:nvPr/>
        </p:nvSpPr>
        <p:spPr>
          <a:xfrm>
            <a:off x="1524000" y="5334000"/>
            <a:ext cx="5207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VM1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6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68285" y="5534800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" name="TextBox 176"/>
          <p:cNvSpPr txBox="1"/>
          <p:nvPr/>
        </p:nvSpPr>
        <p:spPr>
          <a:xfrm>
            <a:off x="1905000" y="5334000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VM5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8" name="Picture 177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66000" y="4927684"/>
            <a:ext cx="444500" cy="150918"/>
          </a:xfrm>
          <a:prstGeom prst="rect">
            <a:avLst/>
          </a:prstGeom>
        </p:spPr>
      </p:pic>
      <p:pic>
        <p:nvPicPr>
          <p:cNvPr id="179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76885" y="4699085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" name="TextBox 179"/>
          <p:cNvSpPr txBox="1"/>
          <p:nvPr/>
        </p:nvSpPr>
        <p:spPr>
          <a:xfrm>
            <a:off x="7213600" y="4498285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VM8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1" name="Picture 180" descr="1194983908254897104switch_hp_nicolas_c_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7700" y="6068199"/>
            <a:ext cx="444500" cy="150918"/>
          </a:xfrm>
          <a:prstGeom prst="rect">
            <a:avLst/>
          </a:prstGeom>
        </p:spPr>
      </p:pic>
      <p:pic>
        <p:nvPicPr>
          <p:cNvPr id="182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38585" y="5839600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" name="TextBox 182"/>
          <p:cNvSpPr txBox="1"/>
          <p:nvPr/>
        </p:nvSpPr>
        <p:spPr>
          <a:xfrm>
            <a:off x="5575300" y="5638800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VM3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4" name="Straight Connector 183"/>
          <p:cNvCxnSpPr>
            <a:stCxn id="169" idx="3"/>
            <a:endCxn id="152" idx="1"/>
          </p:cNvCxnSpPr>
          <p:nvPr/>
        </p:nvCxnSpPr>
        <p:spPr>
          <a:xfrm>
            <a:off x="4864100" y="5949950"/>
            <a:ext cx="558800" cy="3608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1663700" y="4851484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HOST1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295400" y="6296799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HOST2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7289800" y="5537284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HOST3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321300" y="6527884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HOST4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9" name="Straight Connector 188"/>
          <p:cNvCxnSpPr>
            <a:stCxn id="168" idx="3"/>
          </p:cNvCxnSpPr>
          <p:nvPr/>
        </p:nvCxnSpPr>
        <p:spPr>
          <a:xfrm flipV="1">
            <a:off x="6616700" y="5105400"/>
            <a:ext cx="546100" cy="6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0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953564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" name="Picture 15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95371" y="4105964"/>
            <a:ext cx="181429" cy="23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" name="TextBox 191"/>
          <p:cNvSpPr txBox="1"/>
          <p:nvPr/>
        </p:nvSpPr>
        <p:spPr>
          <a:xfrm>
            <a:off x="3810000" y="4495800"/>
            <a:ext cx="63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HOST5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200400" y="3805535"/>
            <a:ext cx="100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Network Controller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5105400" y="392790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OpenNebula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Cloud Controller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5" name="Straight Arrow Connector 194"/>
          <p:cNvCxnSpPr>
            <a:stCxn id="193" idx="3"/>
            <a:endCxn id="190" idx="0"/>
          </p:cNvCxnSpPr>
          <p:nvPr/>
        </p:nvCxnSpPr>
        <p:spPr>
          <a:xfrm flipV="1">
            <a:off x="4203700" y="3953564"/>
            <a:ext cx="306615" cy="828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94" idx="1"/>
            <a:endCxn id="191" idx="0"/>
          </p:cNvCxnSpPr>
          <p:nvPr/>
        </p:nvCxnSpPr>
        <p:spPr>
          <a:xfrm rot="10800000">
            <a:off x="4786086" y="4105965"/>
            <a:ext cx="319314" cy="527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2603500" y="62484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SWITCH 1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886200" y="62484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SWITCH 4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679700" y="53340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SWITCH 2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3886200" y="53340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SWITCH 3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867400" y="5334000"/>
            <a:ext cx="8255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SWITCH 5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2" name="Straight Connector 201"/>
          <p:cNvCxnSpPr>
            <a:stCxn id="158" idx="0"/>
          </p:cNvCxnSpPr>
          <p:nvPr/>
        </p:nvCxnSpPr>
        <p:spPr>
          <a:xfrm rot="5400000" flipH="1" flipV="1">
            <a:off x="4359275" y="4664075"/>
            <a:ext cx="381000" cy="1968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1" name="Picture 4" descr="openflow-newlogo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86112" y="3581400"/>
            <a:ext cx="1209675" cy="2571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212" name="Picture 5" descr="opennebula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56200" y="3962400"/>
            <a:ext cx="1168400" cy="209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Driven by experiments and simulations</a:t>
            </a:r>
          </a:p>
          <a:p>
            <a:r>
              <a:rPr lang="en-US" dirty="0" smtClean="0"/>
              <a:t>Topology:  Canonical 3-tier tree</a:t>
            </a:r>
          </a:p>
          <a:p>
            <a:r>
              <a:rPr lang="en-US" dirty="0" smtClean="0"/>
              <a:t>Size (largest): 270K VMs, 1000 ToR switches, 30K hosts</a:t>
            </a:r>
          </a:p>
          <a:p>
            <a:r>
              <a:rPr lang="en-US" dirty="0" smtClean="0"/>
              <a:t>Default placement scheme: striping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Interactive N-tier application (e.g. SharePoint/Exchange)</a:t>
            </a:r>
          </a:p>
          <a:p>
            <a:pPr lvl="1"/>
            <a:r>
              <a:rPr lang="en-US" dirty="0" smtClean="0"/>
              <a:t>Batch cluster application (e.g. </a:t>
            </a:r>
            <a:r>
              <a:rPr lang="en-US" dirty="0" err="1" smtClean="0"/>
              <a:t>Hadoop</a:t>
            </a:r>
            <a:r>
              <a:rPr lang="en-US" dirty="0" smtClean="0"/>
              <a:t> job)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|1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38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4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6.6|35|13|19|7.1|2.3|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5.4|4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|14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6|1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12159</TotalTime>
  <Words>664</Words>
  <Application>Microsoft Macintosh PowerPoint</Application>
  <PresentationFormat>On-screen Show (4:3)</PresentationFormat>
  <Paragraphs>191</Paragraphs>
  <Slides>12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CloudNaaS: A Cloud Networking Platform for Enterprise Applications</vt:lpstr>
      <vt:lpstr>Current Cloud Offerings</vt:lpstr>
      <vt:lpstr>Contributions</vt:lpstr>
      <vt:lpstr>Design Challenges</vt:lpstr>
      <vt:lpstr>Cloud Networking-as-a-Service</vt:lpstr>
      <vt:lpstr>Supported Abstractions</vt:lpstr>
      <vt:lpstr>Using CloudNaaS</vt:lpstr>
      <vt:lpstr>Prototype</vt:lpstr>
      <vt:lpstr>Evaluations</vt:lpstr>
      <vt:lpstr>Results</vt:lpstr>
      <vt:lpstr>Results</vt:lpstr>
      <vt:lpstr>Summary</vt:lpstr>
    </vt:vector>
  </TitlesOfParts>
  <Company>wisc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Theophilus Benson</dc:creator>
  <cp:lastModifiedBy>Theophilus Benson</cp:lastModifiedBy>
  <cp:revision>206</cp:revision>
  <dcterms:created xsi:type="dcterms:W3CDTF">2011-02-25T08:57:33Z</dcterms:created>
  <dcterms:modified xsi:type="dcterms:W3CDTF">2012-10-07T00:10:57Z</dcterms:modified>
</cp:coreProperties>
</file>