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85" r:id="rId3"/>
    <p:sldId id="389" r:id="rId4"/>
    <p:sldId id="390" r:id="rId5"/>
    <p:sldId id="325" r:id="rId6"/>
    <p:sldId id="396" r:id="rId7"/>
    <p:sldId id="393" r:id="rId8"/>
    <p:sldId id="379" r:id="rId9"/>
    <p:sldId id="408" r:id="rId10"/>
    <p:sldId id="334" r:id="rId11"/>
    <p:sldId id="380" r:id="rId12"/>
    <p:sldId id="371" r:id="rId13"/>
    <p:sldId id="381" r:id="rId14"/>
    <p:sldId id="382" r:id="rId15"/>
    <p:sldId id="345" r:id="rId16"/>
    <p:sldId id="370" r:id="rId17"/>
    <p:sldId id="398" r:id="rId18"/>
    <p:sldId id="403" r:id="rId19"/>
    <p:sldId id="402" r:id="rId20"/>
    <p:sldId id="3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FF66"/>
    <a:srgbClr val="CC9900"/>
    <a:srgbClr val="FFFF99"/>
    <a:srgbClr val="FFFFFF"/>
    <a:srgbClr val="C0504D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9" autoAdjust="0"/>
    <p:restoredTop sz="81004" autoAdjust="0"/>
  </p:normalViewPr>
  <p:slideViewPr>
    <p:cSldViewPr>
      <p:cViewPr varScale="1">
        <p:scale>
          <a:sx n="55" d="100"/>
          <a:sy n="55" d="100"/>
        </p:scale>
        <p:origin x="-16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8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3493D-56D0-43DF-88C6-7D9524355D1F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C3B35-147C-46A3-B2E8-0275D52FB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B35-147C-46A3-B2E8-0275D52FBD0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5C07-F909-4E4C-857F-6DF220B86F08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8F37-285E-41BE-8F82-7E646603D4E8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A402-D7BB-448D-9EC4-D47FC0532450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719A-3198-41AB-ACEE-D2815FDFDE91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A865-12E5-4591-8908-42DCCB0E0C27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73FC-D776-4F90-AAFF-295D4AF55FAA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AE77-A8C2-4E02-BA3E-A94CA507A010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B206-CA76-4E23-A36C-808E3A0C2992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457-4835-4413-B4D9-DA3BC12B63C9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681C-7A0F-46E7-91F4-AF5933859B7B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5EC-5B40-4A56-9F10-FE7466FC58D4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766D8-9CB3-4E61-8857-AC034ADE4228}" type="datetime1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5A87-65DC-41FD-9E53-7EAC48455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133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Stratos</a:t>
            </a:r>
            <a:r>
              <a:rPr lang="en-US" b="1" dirty="0" smtClean="0"/>
              <a:t>: A Network-Aware Orchestration Layer for Middleboxes in the Cloud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8229600" cy="1905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Aditya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Akella</a:t>
            </a:r>
            <a:r>
              <a:rPr lang="en-US" sz="3000" b="1" dirty="0" smtClean="0"/>
              <a:t>, Aaron </a:t>
            </a:r>
            <a:r>
              <a:rPr lang="en-US" sz="3000" b="1" dirty="0" err="1" smtClean="0"/>
              <a:t>Gember</a:t>
            </a:r>
            <a:r>
              <a:rPr lang="en-US" sz="3000" b="1" dirty="0" smtClean="0"/>
              <a:t>, </a:t>
            </a:r>
          </a:p>
          <a:p>
            <a:r>
              <a:rPr lang="en-US" sz="3000" b="1" dirty="0" err="1" smtClean="0"/>
              <a:t>Anand</a:t>
            </a:r>
            <a:r>
              <a:rPr lang="en-US" sz="3000" b="1" dirty="0" smtClean="0"/>
              <a:t> Krishnamurthy, Saul St. John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000" i="1" dirty="0" smtClean="0"/>
              <a:t>University of Wisconsin-Madison</a:t>
            </a:r>
          </a:p>
        </p:txBody>
      </p:sp>
      <p:grpSp>
        <p:nvGrpSpPr>
          <p:cNvPr id="6" name="Group 15"/>
          <p:cNvGrpSpPr/>
          <p:nvPr/>
        </p:nvGrpSpPr>
        <p:grpSpPr>
          <a:xfrm>
            <a:off x="2362200" y="762000"/>
            <a:ext cx="762000" cy="762000"/>
            <a:chOff x="4114800" y="1981200"/>
            <a:chExt cx="685800" cy="685800"/>
          </a:xfrm>
        </p:grpSpPr>
        <p:sp>
          <p:nvSpPr>
            <p:cNvPr id="13" name="Rounded Rectangle 12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7" name="Group 9"/>
          <p:cNvGrpSpPr/>
          <p:nvPr/>
        </p:nvGrpSpPr>
        <p:grpSpPr>
          <a:xfrm>
            <a:off x="6172200" y="762000"/>
            <a:ext cx="762000" cy="762000"/>
            <a:chOff x="7848600" y="1600200"/>
            <a:chExt cx="685800" cy="685800"/>
          </a:xfrm>
        </p:grpSpPr>
        <p:sp>
          <p:nvSpPr>
            <p:cNvPr id="11" name="Rounded Rectangle 10"/>
            <p:cNvSpPr/>
            <p:nvPr/>
          </p:nvSpPr>
          <p:spPr>
            <a:xfrm>
              <a:off x="7848600" y="1600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server_sync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48600" y="16002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15"/>
          <p:cNvGrpSpPr/>
          <p:nvPr/>
        </p:nvGrpSpPr>
        <p:grpSpPr>
          <a:xfrm>
            <a:off x="4953000" y="762000"/>
            <a:ext cx="762000" cy="762000"/>
            <a:chOff x="6248400" y="1905000"/>
            <a:chExt cx="685800" cy="685800"/>
          </a:xfrm>
        </p:grpSpPr>
        <p:sp>
          <p:nvSpPr>
            <p:cNvPr id="9" name="Rounded Rectangle 8"/>
            <p:cNvSpPr/>
            <p:nvPr/>
          </p:nvSpPr>
          <p:spPr>
            <a:xfrm>
              <a:off x="6248400" y="19050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firewall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78380" y="1951220"/>
              <a:ext cx="609600" cy="609600"/>
            </a:xfrm>
            <a:prstGeom prst="rect">
              <a:avLst/>
            </a:prstGeom>
          </p:spPr>
        </p:pic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30" name="Group 26"/>
          <p:cNvGrpSpPr/>
          <p:nvPr/>
        </p:nvGrpSpPr>
        <p:grpSpPr>
          <a:xfrm>
            <a:off x="3657600" y="762000"/>
            <a:ext cx="762000" cy="762000"/>
            <a:chOff x="7696200" y="1524000"/>
            <a:chExt cx="762000" cy="762000"/>
          </a:xfrm>
        </p:grpSpPr>
        <p:sp>
          <p:nvSpPr>
            <p:cNvPr id="31" name="Rounded Rectangle 30"/>
            <p:cNvSpPr/>
            <p:nvPr/>
          </p:nvSpPr>
          <p:spPr>
            <a:xfrm>
              <a:off x="7696200" y="1524000"/>
              <a:ext cx="762000" cy="762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23"/>
            <p:cNvGrpSpPr/>
            <p:nvPr/>
          </p:nvGrpSpPr>
          <p:grpSpPr>
            <a:xfrm>
              <a:off x="7745187" y="1540329"/>
              <a:ext cx="685800" cy="685800"/>
              <a:chOff x="609600" y="1609796"/>
              <a:chExt cx="381000" cy="381000"/>
            </a:xfrm>
          </p:grpSpPr>
          <p:pic>
            <p:nvPicPr>
              <p:cNvPr id="33" name="Picture 32" descr="magnifying_glass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09600" y="1609796"/>
                <a:ext cx="381000" cy="38100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4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trials on a chain</a:t>
            </a:r>
          </a:p>
          <a:p>
            <a:pPr>
              <a:buNone/>
            </a:pPr>
            <a:r>
              <a:rPr lang="en-US" sz="2800" dirty="0" smtClean="0"/>
              <a:t>	If ↓ Latency OR ↓ demand backlog:</a:t>
            </a:r>
            <a:br>
              <a:rPr lang="en-US" sz="2800" dirty="0" smtClean="0"/>
            </a:br>
            <a:r>
              <a:rPr lang="en-US" sz="2800" dirty="0" smtClean="0"/>
              <a:t>	Keep and try another</a:t>
            </a:r>
          </a:p>
          <a:p>
            <a:pPr>
              <a:buNone/>
            </a:pPr>
            <a:r>
              <a:rPr lang="en-US" sz="2800" dirty="0" smtClean="0"/>
              <a:t>	Else: Discard and move on</a:t>
            </a:r>
          </a:p>
          <a:p>
            <a:r>
              <a:rPr lang="en-US" dirty="0" smtClean="0"/>
              <a:t>Fallback: scale all</a:t>
            </a:r>
          </a:p>
          <a:p>
            <a:r>
              <a:rPr lang="en-US" dirty="0" smtClean="0"/>
              <a:t>Also supports scale down and multiple chains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261100" y="4876800"/>
            <a:ext cx="1816100" cy="1219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/>
              <a:t>App Server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Stratos</a:t>
            </a:r>
            <a:r>
              <a:rPr lang="en-US" dirty="0" smtClean="0"/>
              <a:t> scaling (single chain)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3C1674B-3BBF-4D1B-86EA-B49C8354B62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15"/>
          <p:cNvGrpSpPr/>
          <p:nvPr/>
        </p:nvGrpSpPr>
        <p:grpSpPr>
          <a:xfrm>
            <a:off x="3429000" y="5562600"/>
            <a:ext cx="533400" cy="533400"/>
            <a:chOff x="4114800" y="1981200"/>
            <a:chExt cx="685800" cy="685800"/>
          </a:xfrm>
        </p:grpSpPr>
        <p:sp>
          <p:nvSpPr>
            <p:cNvPr id="14" name="Rounded Rectangle 13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9" name="Group 15"/>
          <p:cNvGrpSpPr/>
          <p:nvPr/>
        </p:nvGrpSpPr>
        <p:grpSpPr>
          <a:xfrm>
            <a:off x="3429000" y="4876800"/>
            <a:ext cx="533400" cy="533400"/>
            <a:chOff x="4114800" y="1981200"/>
            <a:chExt cx="685800" cy="685800"/>
          </a:xfrm>
        </p:grpSpPr>
        <p:sp>
          <p:nvSpPr>
            <p:cNvPr id="27" name="Rounded Rectangle 26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13" name="Group 15"/>
          <p:cNvGrpSpPr/>
          <p:nvPr/>
        </p:nvGrpSpPr>
        <p:grpSpPr>
          <a:xfrm>
            <a:off x="3429000" y="4114800"/>
            <a:ext cx="533400" cy="533400"/>
            <a:chOff x="4114800" y="1981200"/>
            <a:chExt cx="685800" cy="685800"/>
          </a:xfrm>
        </p:grpSpPr>
        <p:sp>
          <p:nvSpPr>
            <p:cNvPr id="40" name="Rounded Rectangle 39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19" name="Group 46"/>
          <p:cNvGrpSpPr/>
          <p:nvPr/>
        </p:nvGrpSpPr>
        <p:grpSpPr>
          <a:xfrm>
            <a:off x="1295400" y="4953000"/>
            <a:ext cx="1222248" cy="1222248"/>
            <a:chOff x="1143000" y="4724400"/>
            <a:chExt cx="1222248" cy="1222248"/>
          </a:xfrm>
        </p:grpSpPr>
        <p:pic>
          <p:nvPicPr>
            <p:cNvPr id="48" name="Picture 47" descr="monitor-and-user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2600" y="5334000"/>
              <a:ext cx="612648" cy="612648"/>
            </a:xfrm>
            <a:prstGeom prst="rect">
              <a:avLst/>
            </a:prstGeom>
          </p:spPr>
        </p:pic>
        <p:pic>
          <p:nvPicPr>
            <p:cNvPr id="49" name="Picture 48" descr="monitor-and-user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2600" y="4724400"/>
              <a:ext cx="612648" cy="612648"/>
            </a:xfrm>
            <a:prstGeom prst="rect">
              <a:avLst/>
            </a:prstGeom>
          </p:spPr>
        </p:pic>
        <p:pic>
          <p:nvPicPr>
            <p:cNvPr id="50" name="Picture 49" descr="monitor-and-user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3000" y="5334000"/>
              <a:ext cx="612648" cy="612648"/>
            </a:xfrm>
            <a:prstGeom prst="rect">
              <a:avLst/>
            </a:prstGeom>
          </p:spPr>
        </p:pic>
        <p:pic>
          <p:nvPicPr>
            <p:cNvPr id="51" name="Picture 50" descr="monitor-and-user4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3000" y="4724400"/>
              <a:ext cx="609600" cy="609600"/>
            </a:xfrm>
            <a:prstGeom prst="rect">
              <a:avLst/>
            </a:prstGeom>
          </p:spPr>
        </p:pic>
      </p:grpSp>
      <p:cxnSp>
        <p:nvCxnSpPr>
          <p:cNvPr id="59" name="Straight Arrow Connector 58"/>
          <p:cNvCxnSpPr/>
          <p:nvPr/>
        </p:nvCxnSpPr>
        <p:spPr>
          <a:xfrm>
            <a:off x="2599944" y="5791200"/>
            <a:ext cx="676656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083570" y="5791200"/>
            <a:ext cx="676656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499100" y="5791200"/>
            <a:ext cx="6731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477000" y="5410200"/>
            <a:ext cx="1371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b="1" dirty="0" smtClean="0"/>
              <a:t>500 ms</a:t>
            </a:r>
            <a:endParaRPr lang="en-US" sz="2400" b="1" dirty="0"/>
          </a:p>
        </p:txBody>
      </p:sp>
      <p:sp>
        <p:nvSpPr>
          <p:cNvPr id="67" name="Oval 66"/>
          <p:cNvSpPr/>
          <p:nvPr/>
        </p:nvSpPr>
        <p:spPr>
          <a:xfrm>
            <a:off x="3234440" y="4648200"/>
            <a:ext cx="914400" cy="914400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26"/>
          <p:cNvGrpSpPr/>
          <p:nvPr/>
        </p:nvGrpSpPr>
        <p:grpSpPr>
          <a:xfrm>
            <a:off x="4876800" y="5562600"/>
            <a:ext cx="533400" cy="533400"/>
            <a:chOff x="7696200" y="1524000"/>
            <a:chExt cx="762000" cy="762000"/>
          </a:xfrm>
        </p:grpSpPr>
        <p:sp>
          <p:nvSpPr>
            <p:cNvPr id="37" name="Rounded Rectangle 36"/>
            <p:cNvSpPr/>
            <p:nvPr/>
          </p:nvSpPr>
          <p:spPr>
            <a:xfrm>
              <a:off x="7696200" y="1524000"/>
              <a:ext cx="762000" cy="762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23"/>
            <p:cNvGrpSpPr/>
            <p:nvPr/>
          </p:nvGrpSpPr>
          <p:grpSpPr>
            <a:xfrm>
              <a:off x="7745187" y="1540329"/>
              <a:ext cx="685800" cy="685800"/>
              <a:chOff x="609600" y="1609796"/>
              <a:chExt cx="381000" cy="381000"/>
            </a:xfrm>
          </p:grpSpPr>
          <p:pic>
            <p:nvPicPr>
              <p:cNvPr id="39" name="Picture 38" descr="magnifying_glass.pn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09600" y="1609796"/>
                <a:ext cx="381000" cy="38100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2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43" name="Group 26"/>
          <p:cNvGrpSpPr/>
          <p:nvPr/>
        </p:nvGrpSpPr>
        <p:grpSpPr>
          <a:xfrm>
            <a:off x="4876800" y="4876800"/>
            <a:ext cx="533400" cy="533400"/>
            <a:chOff x="7696200" y="1524000"/>
            <a:chExt cx="762000" cy="762000"/>
          </a:xfrm>
        </p:grpSpPr>
        <p:sp>
          <p:nvSpPr>
            <p:cNvPr id="44" name="Rounded Rectangle 43"/>
            <p:cNvSpPr/>
            <p:nvPr/>
          </p:nvSpPr>
          <p:spPr>
            <a:xfrm>
              <a:off x="7696200" y="1524000"/>
              <a:ext cx="762000" cy="762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23"/>
            <p:cNvGrpSpPr/>
            <p:nvPr/>
          </p:nvGrpSpPr>
          <p:grpSpPr>
            <a:xfrm>
              <a:off x="7745187" y="1540329"/>
              <a:ext cx="685800" cy="685800"/>
              <a:chOff x="609600" y="1609796"/>
              <a:chExt cx="381000" cy="381000"/>
            </a:xfrm>
          </p:grpSpPr>
          <p:pic>
            <p:nvPicPr>
              <p:cNvPr id="46" name="Picture 45" descr="magnifying_glass.pn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09600" y="1609796"/>
                <a:ext cx="381000" cy="38100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7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76" name="Oval 75"/>
          <p:cNvSpPr/>
          <p:nvPr/>
        </p:nvSpPr>
        <p:spPr>
          <a:xfrm>
            <a:off x="4678180" y="5363980"/>
            <a:ext cx="914400" cy="914400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232670" y="5348990"/>
            <a:ext cx="914400" cy="914400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477000" y="5410200"/>
            <a:ext cx="1371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b="1" dirty="0" smtClean="0"/>
              <a:t>400 ms</a:t>
            </a:r>
            <a:endParaRPr lang="en-US" sz="2400" b="1" dirty="0"/>
          </a:p>
        </p:txBody>
      </p:sp>
      <p:sp>
        <p:nvSpPr>
          <p:cNvPr id="62" name="Oval 61"/>
          <p:cNvSpPr/>
          <p:nvPr/>
        </p:nvSpPr>
        <p:spPr>
          <a:xfrm>
            <a:off x="3215390" y="3918680"/>
            <a:ext cx="914400" cy="914400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6248400" y="5257800"/>
            <a:ext cx="1828800" cy="838200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477000" y="5410200"/>
            <a:ext cx="1371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b="1" dirty="0" smtClean="0"/>
              <a:t>395 ms</a:t>
            </a:r>
            <a:endParaRPr lang="en-US" sz="2400" b="1" dirty="0"/>
          </a:p>
        </p:txBody>
      </p:sp>
      <p:sp>
        <p:nvSpPr>
          <p:cNvPr id="66" name="Oval 65"/>
          <p:cNvSpPr/>
          <p:nvPr/>
        </p:nvSpPr>
        <p:spPr>
          <a:xfrm>
            <a:off x="4663190" y="4663190"/>
            <a:ext cx="914400" cy="914400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7" grpId="0" animBg="1"/>
      <p:bldP spid="67" grpId="1" animBg="1"/>
      <p:bldP spid="76" grpId="1" animBg="1"/>
      <p:bldP spid="54" grpId="1" animBg="1"/>
      <p:bldP spid="62" grpId="0" animBg="1"/>
      <p:bldP spid="62" grpId="1" animBg="1"/>
      <p:bldP spid="74" grpId="0" animBg="1"/>
      <p:bldP spid="74" grpId="1" animBg="1"/>
      <p:bldP spid="64" grpId="0" animBg="1"/>
      <p:bldP spid="64" grpId="1" animBg="1"/>
      <p:bldP spid="64" grpId="2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5"/>
          <p:cNvGrpSpPr/>
          <p:nvPr/>
        </p:nvGrpSpPr>
        <p:grpSpPr>
          <a:xfrm>
            <a:off x="4038600" y="1447800"/>
            <a:ext cx="4343400" cy="4724400"/>
            <a:chOff x="1066800" y="2133600"/>
            <a:chExt cx="4343400" cy="4724400"/>
          </a:xfrm>
        </p:grpSpPr>
        <p:sp>
          <p:nvSpPr>
            <p:cNvPr id="5" name="Rounded Rectangle 4"/>
            <p:cNvSpPr/>
            <p:nvPr/>
          </p:nvSpPr>
          <p:spPr>
            <a:xfrm>
              <a:off x="1066800" y="2133600"/>
              <a:ext cx="4343400" cy="47244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66800" y="2234625"/>
              <a:ext cx="411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C00000"/>
                  </a:solidFill>
                </a:rPr>
                <a:t>Stratos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Controller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Stratos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9600" y="2819400"/>
            <a:ext cx="2670048" cy="762000"/>
            <a:chOff x="1524000" y="1524000"/>
            <a:chExt cx="6324600" cy="762000"/>
          </a:xfrm>
        </p:grpSpPr>
        <p:sp>
          <p:nvSpPr>
            <p:cNvPr id="6" name="Rounded Rectangle 5"/>
            <p:cNvSpPr/>
            <p:nvPr/>
          </p:nvSpPr>
          <p:spPr>
            <a:xfrm>
              <a:off x="1524000" y="1524000"/>
              <a:ext cx="6324600" cy="7620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45917" y="1625025"/>
              <a:ext cx="59917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/>
                  </a:solidFill>
                </a:rPr>
                <a:t>VM Manager</a:t>
              </a:r>
              <a:endParaRPr lang="en-US" sz="3200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4800600" y="4953000"/>
            <a:ext cx="3200400" cy="762000"/>
            <a:chOff x="3200400" y="5105400"/>
            <a:chExt cx="3276600" cy="762000"/>
          </a:xfrm>
        </p:grpSpPr>
        <p:sp>
          <p:nvSpPr>
            <p:cNvPr id="15" name="Rectangle 14"/>
            <p:cNvSpPr/>
            <p:nvPr/>
          </p:nvSpPr>
          <p:spPr>
            <a:xfrm>
              <a:off x="3200400" y="5105400"/>
              <a:ext cx="3276600" cy="762000"/>
            </a:xfrm>
            <a:prstGeom prst="rect">
              <a:avLst/>
            </a:prstGeom>
            <a:ln w="57150">
              <a:solidFill>
                <a:schemeClr val="accent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5181600"/>
              <a:ext cx="31255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Flow Distribution</a:t>
              </a:r>
              <a:endParaRPr lang="en-US" sz="3200" b="1" dirty="0"/>
            </a:p>
          </p:txBody>
        </p:sp>
      </p:grpSp>
      <p:cxnSp>
        <p:nvCxnSpPr>
          <p:cNvPr id="20" name="Straight Arrow Connector 19"/>
          <p:cNvCxnSpPr>
            <a:stCxn id="12" idx="2"/>
            <a:endCxn id="15" idx="0"/>
          </p:cNvCxnSpPr>
          <p:nvPr/>
        </p:nvCxnSpPr>
        <p:spPr>
          <a:xfrm>
            <a:off x="6399276" y="4419600"/>
            <a:ext cx="1524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0" idx="3"/>
          </p:cNvCxnSpPr>
          <p:nvPr/>
        </p:nvCxnSpPr>
        <p:spPr>
          <a:xfrm>
            <a:off x="3276600" y="1981200"/>
            <a:ext cx="7620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85"/>
          <p:cNvGrpSpPr/>
          <p:nvPr/>
        </p:nvGrpSpPr>
        <p:grpSpPr>
          <a:xfrm>
            <a:off x="609600" y="1447800"/>
            <a:ext cx="2667000" cy="1066800"/>
            <a:chOff x="609600" y="1447800"/>
            <a:chExt cx="2667000" cy="1066800"/>
          </a:xfrm>
        </p:grpSpPr>
        <p:sp>
          <p:nvSpPr>
            <p:cNvPr id="70" name="Rounded Rectangle 69"/>
            <p:cNvSpPr/>
            <p:nvPr/>
          </p:nvSpPr>
          <p:spPr>
            <a:xfrm>
              <a:off x="609600" y="1447800"/>
              <a:ext cx="2667000" cy="10668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5"/>
            <p:cNvGrpSpPr/>
            <p:nvPr/>
          </p:nvGrpSpPr>
          <p:grpSpPr>
            <a:xfrm>
              <a:off x="1371600" y="1562100"/>
              <a:ext cx="381000" cy="381000"/>
              <a:chOff x="4457700" y="1981200"/>
              <a:chExt cx="685800" cy="6858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4577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4577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 83"/>
            <p:cNvGrpSpPr/>
            <p:nvPr/>
          </p:nvGrpSpPr>
          <p:grpSpPr>
            <a:xfrm>
              <a:off x="2057400" y="1562100"/>
              <a:ext cx="381000" cy="381000"/>
              <a:chOff x="2057400" y="1562100"/>
              <a:chExt cx="381000" cy="3810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2057400" y="1562100"/>
                <a:ext cx="381000" cy="381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3"/>
              <p:cNvGrpSpPr/>
              <p:nvPr/>
            </p:nvGrpSpPr>
            <p:grpSpPr>
              <a:xfrm>
                <a:off x="2076451" y="1584045"/>
                <a:ext cx="361949" cy="342900"/>
                <a:chOff x="609600" y="1609796"/>
                <a:chExt cx="402166" cy="381000"/>
              </a:xfrm>
            </p:grpSpPr>
            <p:pic>
              <p:nvPicPr>
                <p:cNvPr id="51" name="Picture 50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52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44" name="Rounded Rectangle 43"/>
            <p:cNvSpPr/>
            <p:nvPr/>
          </p:nvSpPr>
          <p:spPr>
            <a:xfrm>
              <a:off x="2743200" y="1562100"/>
              <a:ext cx="381000" cy="381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  <p:cxnSp>
          <p:nvCxnSpPr>
            <p:cNvPr id="45" name="Straight Arrow Connector 44"/>
            <p:cNvCxnSpPr>
              <a:stCxn id="48" idx="3"/>
              <a:endCxn id="54" idx="1"/>
            </p:cNvCxnSpPr>
            <p:nvPr/>
          </p:nvCxnSpPr>
          <p:spPr>
            <a:xfrm>
              <a:off x="1143000" y="1752600"/>
              <a:ext cx="2286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4" idx="3"/>
              <a:endCxn id="49" idx="1"/>
            </p:cNvCxnSpPr>
            <p:nvPr/>
          </p:nvCxnSpPr>
          <p:spPr>
            <a:xfrm>
              <a:off x="17526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9" idx="3"/>
              <a:endCxn id="44" idx="1"/>
            </p:cNvCxnSpPr>
            <p:nvPr/>
          </p:nvCxnSpPr>
          <p:spPr>
            <a:xfrm>
              <a:off x="24384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48" name="Picture 47" descr="globe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1524000"/>
              <a:ext cx="457200" cy="457200"/>
            </a:xfrm>
            <a:prstGeom prst="rect">
              <a:avLst/>
            </a:prstGeom>
          </p:spPr>
        </p:pic>
        <p:grpSp>
          <p:nvGrpSpPr>
            <p:cNvPr id="23" name="Group 76"/>
            <p:cNvGrpSpPr/>
            <p:nvPr/>
          </p:nvGrpSpPr>
          <p:grpSpPr>
            <a:xfrm>
              <a:off x="1371600" y="2019300"/>
              <a:ext cx="381001" cy="381000"/>
              <a:chOff x="1485900" y="2019300"/>
              <a:chExt cx="381001" cy="381000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1485900" y="2019300"/>
                <a:ext cx="381000" cy="381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504951" y="2019300"/>
                <a:ext cx="361950" cy="342900"/>
                <a:chOff x="609600" y="1609796"/>
                <a:chExt cx="402166" cy="381000"/>
              </a:xfrm>
            </p:grpSpPr>
            <p:pic>
              <p:nvPicPr>
                <p:cNvPr id="66" name="Picture 65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67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58" name="Rounded Rectangle 57"/>
            <p:cNvSpPr/>
            <p:nvPr/>
          </p:nvSpPr>
          <p:spPr>
            <a:xfrm>
              <a:off x="2743200" y="2019300"/>
              <a:ext cx="381000" cy="381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B</a:t>
              </a:r>
              <a:endParaRPr lang="en-US" sz="2200" b="1" dirty="0"/>
            </a:p>
          </p:txBody>
        </p:sp>
        <p:cxnSp>
          <p:nvCxnSpPr>
            <p:cNvPr id="59" name="Straight Arrow Connector 58"/>
            <p:cNvCxnSpPr>
              <a:stCxn id="62" idx="3"/>
              <a:endCxn id="56" idx="1"/>
            </p:cNvCxnSpPr>
            <p:nvPr/>
          </p:nvCxnSpPr>
          <p:spPr>
            <a:xfrm>
              <a:off x="1143000" y="2209800"/>
              <a:ext cx="2286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6" idx="3"/>
              <a:endCxn id="65" idx="1"/>
            </p:cNvCxnSpPr>
            <p:nvPr/>
          </p:nvCxnSpPr>
          <p:spPr>
            <a:xfrm>
              <a:off x="1752600" y="22098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65" idx="3"/>
              <a:endCxn id="58" idx="1"/>
            </p:cNvCxnSpPr>
            <p:nvPr/>
          </p:nvCxnSpPr>
          <p:spPr>
            <a:xfrm>
              <a:off x="2438400" y="22098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62" name="Picture 61" descr="globe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1981200"/>
              <a:ext cx="457200" cy="457200"/>
            </a:xfrm>
            <a:prstGeom prst="rect">
              <a:avLst/>
            </a:prstGeom>
          </p:spPr>
        </p:pic>
        <p:grpSp>
          <p:nvGrpSpPr>
            <p:cNvPr id="25" name="Group 9"/>
            <p:cNvGrpSpPr/>
            <p:nvPr/>
          </p:nvGrpSpPr>
          <p:grpSpPr>
            <a:xfrm>
              <a:off x="2057400" y="2019300"/>
              <a:ext cx="381000" cy="381000"/>
              <a:chOff x="7848600" y="1600200"/>
              <a:chExt cx="685800" cy="685800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5" name="Picture 64" descr="server_sync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</p:grpSp>
      <p:cxnSp>
        <p:nvCxnSpPr>
          <p:cNvPr id="68" name="Straight Arrow Connector 67"/>
          <p:cNvCxnSpPr>
            <a:stCxn id="12" idx="0"/>
            <a:endCxn id="10" idx="2"/>
          </p:cNvCxnSpPr>
          <p:nvPr/>
        </p:nvCxnSpPr>
        <p:spPr>
          <a:xfrm flipV="1">
            <a:off x="6399276" y="3124200"/>
            <a:ext cx="0" cy="5334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54"/>
          <p:cNvGrpSpPr/>
          <p:nvPr/>
        </p:nvGrpSpPr>
        <p:grpSpPr>
          <a:xfrm>
            <a:off x="609600" y="4953000"/>
            <a:ext cx="2670048" cy="1219200"/>
            <a:chOff x="1524000" y="1524000"/>
            <a:chExt cx="6324600" cy="1219200"/>
          </a:xfrm>
        </p:grpSpPr>
        <p:sp>
          <p:nvSpPr>
            <p:cNvPr id="57" name="Rounded Rectangle 56"/>
            <p:cNvSpPr/>
            <p:nvPr/>
          </p:nvSpPr>
          <p:spPr>
            <a:xfrm>
              <a:off x="1524000" y="1524000"/>
              <a:ext cx="6324600" cy="12192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45916" y="1600200"/>
              <a:ext cx="599172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/>
                  </a:solidFill>
                </a:rPr>
                <a:t>Software</a:t>
              </a:r>
              <a:br>
                <a:rPr lang="en-US" sz="3200" b="1" dirty="0" smtClean="0">
                  <a:solidFill>
                    <a:schemeClr val="accent5"/>
                  </a:solidFill>
                </a:rPr>
              </a:br>
              <a:r>
                <a:rPr lang="en-US" sz="3200" b="1" dirty="0" smtClean="0">
                  <a:solidFill>
                    <a:schemeClr val="accent5"/>
                  </a:solidFill>
                </a:rPr>
                <a:t>SDN Switches</a:t>
              </a:r>
              <a:endParaRPr lang="en-US" sz="3200" b="1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165" name="Straight Arrow Connector 164"/>
          <p:cNvCxnSpPr/>
          <p:nvPr/>
        </p:nvCxnSpPr>
        <p:spPr>
          <a:xfrm flipH="1" flipV="1">
            <a:off x="3276600" y="3429000"/>
            <a:ext cx="152400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H="1">
            <a:off x="3276600" y="5562600"/>
            <a:ext cx="152400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3276600" y="4191000"/>
            <a:ext cx="15240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191000" y="4267200"/>
            <a:ext cx="6096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122"/>
          <p:cNvGrpSpPr/>
          <p:nvPr/>
        </p:nvGrpSpPr>
        <p:grpSpPr>
          <a:xfrm>
            <a:off x="609600" y="3886200"/>
            <a:ext cx="2667000" cy="762000"/>
            <a:chOff x="609600" y="3886200"/>
            <a:chExt cx="2667000" cy="762000"/>
          </a:xfrm>
        </p:grpSpPr>
        <p:sp>
          <p:nvSpPr>
            <p:cNvPr id="97" name="Rounded Rectangle 96"/>
            <p:cNvSpPr/>
            <p:nvPr/>
          </p:nvSpPr>
          <p:spPr>
            <a:xfrm>
              <a:off x="609600" y="3886200"/>
              <a:ext cx="2667000" cy="762000"/>
            </a:xfrm>
            <a:prstGeom prst="roundRect">
              <a:avLst/>
            </a:prstGeom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4" name="Picture 123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19200" y="4114800"/>
              <a:ext cx="304800" cy="179882"/>
            </a:xfrm>
            <a:prstGeom prst="rect">
              <a:avLst/>
            </a:prstGeom>
          </p:spPr>
        </p:pic>
        <p:pic>
          <p:nvPicPr>
            <p:cNvPr id="125" name="Picture 124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2000" y="4419600"/>
              <a:ext cx="381000" cy="159608"/>
            </a:xfrm>
            <a:prstGeom prst="rect">
              <a:avLst/>
            </a:prstGeom>
          </p:spPr>
        </p:pic>
        <p:pic>
          <p:nvPicPr>
            <p:cNvPr id="126" name="Picture 125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43000" y="4419600"/>
              <a:ext cx="381000" cy="159608"/>
            </a:xfrm>
            <a:prstGeom prst="rect">
              <a:avLst/>
            </a:prstGeom>
          </p:spPr>
        </p:pic>
        <p:pic>
          <p:nvPicPr>
            <p:cNvPr id="127" name="Picture 126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4000" y="4419600"/>
              <a:ext cx="381000" cy="159608"/>
            </a:xfrm>
            <a:prstGeom prst="rect">
              <a:avLst/>
            </a:prstGeom>
          </p:spPr>
        </p:pic>
        <p:pic>
          <p:nvPicPr>
            <p:cNvPr id="128" name="Picture 127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81200" y="4419600"/>
              <a:ext cx="381000" cy="159608"/>
            </a:xfrm>
            <a:prstGeom prst="rect">
              <a:avLst/>
            </a:prstGeom>
          </p:spPr>
        </p:pic>
        <p:pic>
          <p:nvPicPr>
            <p:cNvPr id="129" name="Picture 128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62200" y="4419600"/>
              <a:ext cx="381000" cy="159608"/>
            </a:xfrm>
            <a:prstGeom prst="rect">
              <a:avLst/>
            </a:prstGeom>
          </p:spPr>
        </p:pic>
        <p:pic>
          <p:nvPicPr>
            <p:cNvPr id="130" name="Picture 129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43200" y="4419600"/>
              <a:ext cx="381000" cy="159608"/>
            </a:xfrm>
            <a:prstGeom prst="rect">
              <a:avLst/>
            </a:prstGeom>
          </p:spPr>
        </p:pic>
        <p:pic>
          <p:nvPicPr>
            <p:cNvPr id="131" name="Picture 130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62200" y="4114800"/>
              <a:ext cx="304800" cy="179882"/>
            </a:xfrm>
            <a:prstGeom prst="rect">
              <a:avLst/>
            </a:prstGeom>
          </p:spPr>
        </p:pic>
        <p:pic>
          <p:nvPicPr>
            <p:cNvPr id="132" name="Picture 131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28800" y="4011118"/>
              <a:ext cx="304800" cy="179882"/>
            </a:xfrm>
            <a:prstGeom prst="rect">
              <a:avLst/>
            </a:prstGeom>
          </p:spPr>
        </p:pic>
        <p:cxnSp>
          <p:nvCxnSpPr>
            <p:cNvPr id="133" name="Straight Arrow Connector 132"/>
            <p:cNvCxnSpPr>
              <a:stCxn id="125" idx="0"/>
              <a:endCxn id="124" idx="2"/>
            </p:cNvCxnSpPr>
            <p:nvPr/>
          </p:nvCxnSpPr>
          <p:spPr>
            <a:xfrm flipV="1">
              <a:off x="952500" y="4294682"/>
              <a:ext cx="419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26" idx="0"/>
              <a:endCxn id="124" idx="2"/>
            </p:cNvCxnSpPr>
            <p:nvPr/>
          </p:nvCxnSpPr>
          <p:spPr>
            <a:xfrm flipV="1">
              <a:off x="1333500" y="4294682"/>
              <a:ext cx="38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27" idx="0"/>
              <a:endCxn id="124" idx="2"/>
            </p:cNvCxnSpPr>
            <p:nvPr/>
          </p:nvCxnSpPr>
          <p:spPr>
            <a:xfrm flipH="1" flipV="1">
              <a:off x="1371600" y="4294682"/>
              <a:ext cx="3429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128" idx="0"/>
              <a:endCxn id="131" idx="2"/>
            </p:cNvCxnSpPr>
            <p:nvPr/>
          </p:nvCxnSpPr>
          <p:spPr>
            <a:xfrm flipV="1">
              <a:off x="2171700" y="4294682"/>
              <a:ext cx="3429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31" idx="2"/>
              <a:endCxn id="129" idx="0"/>
            </p:cNvCxnSpPr>
            <p:nvPr/>
          </p:nvCxnSpPr>
          <p:spPr>
            <a:xfrm>
              <a:off x="2514600" y="4294682"/>
              <a:ext cx="38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131" idx="2"/>
              <a:endCxn id="130" idx="0"/>
            </p:cNvCxnSpPr>
            <p:nvPr/>
          </p:nvCxnSpPr>
          <p:spPr>
            <a:xfrm>
              <a:off x="2514600" y="4294682"/>
              <a:ext cx="419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31" idx="1"/>
              <a:endCxn id="132" idx="3"/>
            </p:cNvCxnSpPr>
            <p:nvPr/>
          </p:nvCxnSpPr>
          <p:spPr>
            <a:xfrm flipH="1" flipV="1">
              <a:off x="2133600" y="4101059"/>
              <a:ext cx="228600" cy="10368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24" idx="3"/>
              <a:endCxn id="132" idx="1"/>
            </p:cNvCxnSpPr>
            <p:nvPr/>
          </p:nvCxnSpPr>
          <p:spPr>
            <a:xfrm flipV="1">
              <a:off x="1524000" y="4101059"/>
              <a:ext cx="304800" cy="10368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667000" y="4173379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100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132764" y="3944779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250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447800" y="39624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470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382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360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812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680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5240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730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>
            <a:off x="0" y="1219200"/>
            <a:ext cx="9144000" cy="510540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16"/>
          <p:cNvGrpSpPr/>
          <p:nvPr/>
        </p:nvGrpSpPr>
        <p:grpSpPr>
          <a:xfrm>
            <a:off x="4800600" y="2362200"/>
            <a:ext cx="3197352" cy="762000"/>
            <a:chOff x="2743200" y="4267200"/>
            <a:chExt cx="2667000" cy="762000"/>
          </a:xfrm>
        </p:grpSpPr>
        <p:sp>
          <p:nvSpPr>
            <p:cNvPr id="10" name="Rectangle 9"/>
            <p:cNvSpPr/>
            <p:nvPr/>
          </p:nvSpPr>
          <p:spPr>
            <a:xfrm>
              <a:off x="2743200" y="4267200"/>
              <a:ext cx="2667000" cy="762000"/>
            </a:xfrm>
            <a:prstGeom prst="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17820" y="4343400"/>
              <a:ext cx="11387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Scaling</a:t>
              </a:r>
              <a:endParaRPr lang="en-US" sz="3200" b="1" dirty="0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800600" y="3657600"/>
            <a:ext cx="3197352" cy="762000"/>
            <a:chOff x="4191000" y="3352800"/>
            <a:chExt cx="22098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191000" y="3352800"/>
              <a:ext cx="2209800" cy="762000"/>
            </a:xfrm>
            <a:prstGeom prst="rect">
              <a:avLst/>
            </a:prstGeom>
            <a:ln w="571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67200" y="3429000"/>
              <a:ext cx="20305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Placement</a:t>
              </a:r>
              <a:endParaRPr lang="en-US" sz="3200" b="1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4724400" y="3581400"/>
            <a:ext cx="3352800" cy="91440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/>
        </p:nvGrpSpPr>
        <p:grpSpPr>
          <a:xfrm>
            <a:off x="1828800" y="4724400"/>
            <a:ext cx="1143000" cy="1447800"/>
            <a:chOff x="1828800" y="4724400"/>
            <a:chExt cx="1143000" cy="1447800"/>
          </a:xfrm>
        </p:grpSpPr>
        <p:sp>
          <p:nvSpPr>
            <p:cNvPr id="86" name="Rectangle 85"/>
            <p:cNvSpPr/>
            <p:nvPr/>
          </p:nvSpPr>
          <p:spPr>
            <a:xfrm>
              <a:off x="18288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Picture 83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5815" y="4724400"/>
              <a:ext cx="741045" cy="310437"/>
            </a:xfrm>
            <a:prstGeom prst="rect">
              <a:avLst/>
            </a:prstGeom>
          </p:spPr>
        </p:pic>
        <p:sp>
          <p:nvSpPr>
            <p:cNvPr id="157" name="Rectangle 156"/>
            <p:cNvSpPr/>
            <p:nvPr/>
          </p:nvSpPr>
          <p:spPr>
            <a:xfrm>
              <a:off x="24384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81000" y="4724400"/>
            <a:ext cx="1143000" cy="1447800"/>
            <a:chOff x="457201" y="4724400"/>
            <a:chExt cx="1143000" cy="1447800"/>
          </a:xfrm>
        </p:grpSpPr>
        <p:sp>
          <p:nvSpPr>
            <p:cNvPr id="119" name="Rectangle 118"/>
            <p:cNvSpPr/>
            <p:nvPr/>
          </p:nvSpPr>
          <p:spPr>
            <a:xfrm>
              <a:off x="457201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8" name="Picture 117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215" y="4724400"/>
              <a:ext cx="741045" cy="310437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5334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placement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81" name="Group 15"/>
          <p:cNvGrpSpPr/>
          <p:nvPr/>
        </p:nvGrpSpPr>
        <p:grpSpPr>
          <a:xfrm>
            <a:off x="961572" y="1841500"/>
            <a:ext cx="444500" cy="444500"/>
            <a:chOff x="4457700" y="1981200"/>
            <a:chExt cx="685800" cy="685800"/>
          </a:xfrm>
        </p:grpSpPr>
        <p:sp>
          <p:nvSpPr>
            <p:cNvPr id="392" name="Rounded Rectangle 391"/>
            <p:cNvSpPr/>
            <p:nvPr/>
          </p:nvSpPr>
          <p:spPr>
            <a:xfrm>
              <a:off x="44577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3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57700" y="1981200"/>
              <a:ext cx="685800" cy="685800"/>
            </a:xfrm>
            <a:prstGeom prst="rect">
              <a:avLst/>
            </a:prstGeom>
            <a:noFill/>
          </p:spPr>
        </p:pic>
      </p:grpSp>
      <p:sp>
        <p:nvSpPr>
          <p:cNvPr id="388" name="Rounded Rectangle 387"/>
          <p:cNvSpPr/>
          <p:nvPr/>
        </p:nvSpPr>
        <p:spPr>
          <a:xfrm>
            <a:off x="1952172" y="1993900"/>
            <a:ext cx="444500" cy="4445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Group 23"/>
          <p:cNvGrpSpPr/>
          <p:nvPr/>
        </p:nvGrpSpPr>
        <p:grpSpPr>
          <a:xfrm>
            <a:off x="1952172" y="1993900"/>
            <a:ext cx="422274" cy="400050"/>
            <a:chOff x="609600" y="1609796"/>
            <a:chExt cx="402166" cy="381000"/>
          </a:xfrm>
        </p:grpSpPr>
        <p:pic>
          <p:nvPicPr>
            <p:cNvPr id="390" name="Picture 389" descr="magnifying_glas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766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1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sp>
        <p:nvSpPr>
          <p:cNvPr id="383" name="Rounded Rectangle 382"/>
          <p:cNvSpPr/>
          <p:nvPr/>
        </p:nvSpPr>
        <p:spPr>
          <a:xfrm>
            <a:off x="2942772" y="1854200"/>
            <a:ext cx="444500" cy="4445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cxnSp>
        <p:nvCxnSpPr>
          <p:cNvPr id="384" name="Straight Arrow Connector 383"/>
          <p:cNvCxnSpPr>
            <a:endCxn id="393" idx="1"/>
          </p:cNvCxnSpPr>
          <p:nvPr/>
        </p:nvCxnSpPr>
        <p:spPr>
          <a:xfrm flipV="1">
            <a:off x="580572" y="2063750"/>
            <a:ext cx="381000" cy="37465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5" name="Straight Arrow Connector 384"/>
          <p:cNvCxnSpPr>
            <a:stCxn id="393" idx="3"/>
            <a:endCxn id="388" idx="1"/>
          </p:cNvCxnSpPr>
          <p:nvPr/>
        </p:nvCxnSpPr>
        <p:spPr>
          <a:xfrm>
            <a:off x="1406072" y="2063750"/>
            <a:ext cx="546100" cy="15240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6" name="Straight Arrow Connector 385"/>
          <p:cNvCxnSpPr>
            <a:stCxn id="388" idx="3"/>
            <a:endCxn id="383" idx="1"/>
          </p:cNvCxnSpPr>
          <p:nvPr/>
        </p:nvCxnSpPr>
        <p:spPr>
          <a:xfrm flipV="1">
            <a:off x="2396672" y="2076450"/>
            <a:ext cx="546100" cy="13970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1" name="Rounded Rectangle 370"/>
          <p:cNvSpPr/>
          <p:nvPr/>
        </p:nvSpPr>
        <p:spPr>
          <a:xfrm>
            <a:off x="3780972" y="2527300"/>
            <a:ext cx="444500" cy="4445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B</a:t>
            </a:r>
            <a:endParaRPr lang="en-US" sz="2200" b="1" dirty="0"/>
          </a:p>
        </p:txBody>
      </p:sp>
      <p:cxnSp>
        <p:nvCxnSpPr>
          <p:cNvPr id="372" name="Straight Arrow Connector 371"/>
          <p:cNvCxnSpPr>
            <a:endCxn id="388" idx="1"/>
          </p:cNvCxnSpPr>
          <p:nvPr/>
        </p:nvCxnSpPr>
        <p:spPr>
          <a:xfrm flipV="1">
            <a:off x="656772" y="2216150"/>
            <a:ext cx="1295400" cy="29845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3" name="Straight Arrow Connector 372"/>
          <p:cNvCxnSpPr>
            <a:stCxn id="390" idx="3"/>
            <a:endCxn id="378" idx="1"/>
          </p:cNvCxnSpPr>
          <p:nvPr/>
        </p:nvCxnSpPr>
        <p:spPr>
          <a:xfrm>
            <a:off x="2374446" y="2193925"/>
            <a:ext cx="568326" cy="555625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>
            <a:stCxn id="378" idx="3"/>
            <a:endCxn id="371" idx="1"/>
          </p:cNvCxnSpPr>
          <p:nvPr/>
        </p:nvCxnSpPr>
        <p:spPr>
          <a:xfrm>
            <a:off x="3387272" y="2749550"/>
            <a:ext cx="393700" cy="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6" name="Group 9"/>
          <p:cNvGrpSpPr/>
          <p:nvPr/>
        </p:nvGrpSpPr>
        <p:grpSpPr>
          <a:xfrm>
            <a:off x="2942772" y="2527300"/>
            <a:ext cx="444500" cy="444500"/>
            <a:chOff x="7848600" y="1600200"/>
            <a:chExt cx="685800" cy="685800"/>
          </a:xfrm>
        </p:grpSpPr>
        <p:sp>
          <p:nvSpPr>
            <p:cNvPr id="377" name="Rounded Rectangle 376"/>
            <p:cNvSpPr/>
            <p:nvPr/>
          </p:nvSpPr>
          <p:spPr>
            <a:xfrm>
              <a:off x="7848600" y="1600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8" name="Picture 377" descr="server_sync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48600" y="1600200"/>
              <a:ext cx="685800" cy="685800"/>
            </a:xfrm>
            <a:prstGeom prst="rect">
              <a:avLst/>
            </a:prstGeom>
          </p:spPr>
        </p:pic>
      </p:grpSp>
      <p:sp>
        <p:nvSpPr>
          <p:cNvPr id="441" name="Freeform 440"/>
          <p:cNvSpPr/>
          <p:nvPr/>
        </p:nvSpPr>
        <p:spPr>
          <a:xfrm>
            <a:off x="304800" y="1503438"/>
            <a:ext cx="4194629" cy="1649791"/>
          </a:xfrm>
          <a:custGeom>
            <a:avLst/>
            <a:gdLst>
              <a:gd name="connsiteX0" fmla="*/ 624115 w 4194629"/>
              <a:gd name="connsiteY0" fmla="*/ 191105 h 1649791"/>
              <a:gd name="connsiteX1" fmla="*/ 3222172 w 4194629"/>
              <a:gd name="connsiteY1" fmla="*/ 205619 h 1649791"/>
              <a:gd name="connsiteX2" fmla="*/ 4078515 w 4194629"/>
              <a:gd name="connsiteY2" fmla="*/ 974876 h 1649791"/>
              <a:gd name="connsiteX3" fmla="*/ 3918858 w 4194629"/>
              <a:gd name="connsiteY3" fmla="*/ 1555448 h 1649791"/>
              <a:gd name="connsiteX4" fmla="*/ 2438401 w 4194629"/>
              <a:gd name="connsiteY4" fmla="*/ 1540933 h 1649791"/>
              <a:gd name="connsiteX5" fmla="*/ 1770743 w 4194629"/>
              <a:gd name="connsiteY5" fmla="*/ 1149048 h 1649791"/>
              <a:gd name="connsiteX6" fmla="*/ 188686 w 4194629"/>
              <a:gd name="connsiteY6" fmla="*/ 1352248 h 1649791"/>
              <a:gd name="connsiteX7" fmla="*/ 624115 w 4194629"/>
              <a:gd name="connsiteY7" fmla="*/ 191105 h 164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4629" h="1649791">
                <a:moveTo>
                  <a:pt x="624115" y="191105"/>
                </a:moveTo>
                <a:cubicBezTo>
                  <a:pt x="1129696" y="0"/>
                  <a:pt x="2646439" y="74991"/>
                  <a:pt x="3222172" y="205619"/>
                </a:cubicBezTo>
                <a:cubicBezTo>
                  <a:pt x="3797905" y="336247"/>
                  <a:pt x="3962401" y="749905"/>
                  <a:pt x="4078515" y="974876"/>
                </a:cubicBezTo>
                <a:cubicBezTo>
                  <a:pt x="4194629" y="1199847"/>
                  <a:pt x="4192210" y="1461105"/>
                  <a:pt x="3918858" y="1555448"/>
                </a:cubicBezTo>
                <a:cubicBezTo>
                  <a:pt x="3645506" y="1649791"/>
                  <a:pt x="2796420" y="1608666"/>
                  <a:pt x="2438401" y="1540933"/>
                </a:cubicBezTo>
                <a:cubicBezTo>
                  <a:pt x="2080382" y="1473200"/>
                  <a:pt x="2145696" y="1180496"/>
                  <a:pt x="1770743" y="1149048"/>
                </a:cubicBezTo>
                <a:cubicBezTo>
                  <a:pt x="1395790" y="1117600"/>
                  <a:pt x="377372" y="1511905"/>
                  <a:pt x="188686" y="1352248"/>
                </a:cubicBezTo>
                <a:cubicBezTo>
                  <a:pt x="0" y="1192591"/>
                  <a:pt x="118534" y="382210"/>
                  <a:pt x="624115" y="191105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Freeform 454"/>
          <p:cNvSpPr/>
          <p:nvPr/>
        </p:nvSpPr>
        <p:spPr>
          <a:xfrm>
            <a:off x="566058" y="1621971"/>
            <a:ext cx="3243942" cy="970039"/>
          </a:xfrm>
          <a:custGeom>
            <a:avLst/>
            <a:gdLst>
              <a:gd name="connsiteX0" fmla="*/ 406400 w 3243942"/>
              <a:gd name="connsiteY0" fmla="*/ 101600 h 970039"/>
              <a:gd name="connsiteX1" fmla="*/ 1654628 w 3243942"/>
              <a:gd name="connsiteY1" fmla="*/ 87086 h 970039"/>
              <a:gd name="connsiteX2" fmla="*/ 3033485 w 3243942"/>
              <a:gd name="connsiteY2" fmla="*/ 174172 h 970039"/>
              <a:gd name="connsiteX3" fmla="*/ 2917371 w 3243942"/>
              <a:gd name="connsiteY3" fmla="*/ 711200 h 970039"/>
              <a:gd name="connsiteX4" fmla="*/ 2220685 w 3243942"/>
              <a:gd name="connsiteY4" fmla="*/ 725715 h 970039"/>
              <a:gd name="connsiteX5" fmla="*/ 1872343 w 3243942"/>
              <a:gd name="connsiteY5" fmla="*/ 943429 h 970039"/>
              <a:gd name="connsiteX6" fmla="*/ 1103085 w 3243942"/>
              <a:gd name="connsiteY6" fmla="*/ 885372 h 970039"/>
              <a:gd name="connsiteX7" fmla="*/ 116114 w 3243942"/>
              <a:gd name="connsiteY7" fmla="*/ 696686 h 970039"/>
              <a:gd name="connsiteX8" fmla="*/ 406400 w 3243942"/>
              <a:gd name="connsiteY8" fmla="*/ 101600 h 97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942" h="970039">
                <a:moveTo>
                  <a:pt x="406400" y="101600"/>
                </a:moveTo>
                <a:cubicBezTo>
                  <a:pt x="662819" y="0"/>
                  <a:pt x="1216781" y="74991"/>
                  <a:pt x="1654628" y="87086"/>
                </a:cubicBezTo>
                <a:cubicBezTo>
                  <a:pt x="2092475" y="99181"/>
                  <a:pt x="2823028" y="70153"/>
                  <a:pt x="3033485" y="174172"/>
                </a:cubicBezTo>
                <a:cubicBezTo>
                  <a:pt x="3243942" y="278191"/>
                  <a:pt x="3052838" y="619276"/>
                  <a:pt x="2917371" y="711200"/>
                </a:cubicBezTo>
                <a:cubicBezTo>
                  <a:pt x="2781904" y="803124"/>
                  <a:pt x="2394856" y="687010"/>
                  <a:pt x="2220685" y="725715"/>
                </a:cubicBezTo>
                <a:cubicBezTo>
                  <a:pt x="2046514" y="764420"/>
                  <a:pt x="2058610" y="916820"/>
                  <a:pt x="1872343" y="943429"/>
                </a:cubicBezTo>
                <a:cubicBezTo>
                  <a:pt x="1686076" y="970039"/>
                  <a:pt x="1395790" y="926496"/>
                  <a:pt x="1103085" y="885372"/>
                </a:cubicBezTo>
                <a:cubicBezTo>
                  <a:pt x="810380" y="844248"/>
                  <a:pt x="232228" y="827315"/>
                  <a:pt x="116114" y="696686"/>
                </a:cubicBezTo>
                <a:cubicBezTo>
                  <a:pt x="0" y="566057"/>
                  <a:pt x="149981" y="203200"/>
                  <a:pt x="406400" y="10160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8" name="Group 487"/>
          <p:cNvGrpSpPr/>
          <p:nvPr/>
        </p:nvGrpSpPr>
        <p:grpSpPr>
          <a:xfrm>
            <a:off x="457200" y="5105400"/>
            <a:ext cx="977900" cy="444500"/>
            <a:chOff x="533400" y="5105400"/>
            <a:chExt cx="977900" cy="444500"/>
          </a:xfrm>
        </p:grpSpPr>
        <p:sp>
          <p:nvSpPr>
            <p:cNvPr id="483" name="Rounded Rectangle 482"/>
            <p:cNvSpPr/>
            <p:nvPr/>
          </p:nvSpPr>
          <p:spPr>
            <a:xfrm>
              <a:off x="1066800" y="5105400"/>
              <a:ext cx="444500" cy="4445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B</a:t>
              </a:r>
              <a:endParaRPr lang="en-US" sz="2200" b="1" dirty="0"/>
            </a:p>
          </p:txBody>
        </p:sp>
        <p:grpSp>
          <p:nvGrpSpPr>
            <p:cNvPr id="484" name="Group 9"/>
            <p:cNvGrpSpPr/>
            <p:nvPr/>
          </p:nvGrpSpPr>
          <p:grpSpPr>
            <a:xfrm>
              <a:off x="533400" y="5105400"/>
              <a:ext cx="444500" cy="444500"/>
              <a:chOff x="7848600" y="1600200"/>
              <a:chExt cx="685800" cy="685800"/>
            </a:xfrm>
          </p:grpSpPr>
          <p:sp>
            <p:nvSpPr>
              <p:cNvPr id="485" name="Rounded Rectangle 484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6" name="Picture 485" descr="server_sync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</p:grpSp>
      <p:grpSp>
        <p:nvGrpSpPr>
          <p:cNvPr id="487" name="Group 486"/>
          <p:cNvGrpSpPr/>
          <p:nvPr/>
        </p:nvGrpSpPr>
        <p:grpSpPr>
          <a:xfrm>
            <a:off x="1905000" y="5105400"/>
            <a:ext cx="977900" cy="977900"/>
            <a:chOff x="1905000" y="5105400"/>
            <a:chExt cx="977900" cy="977900"/>
          </a:xfrm>
        </p:grpSpPr>
        <p:grpSp>
          <p:nvGrpSpPr>
            <p:cNvPr id="471" name="Group 15"/>
            <p:cNvGrpSpPr/>
            <p:nvPr/>
          </p:nvGrpSpPr>
          <p:grpSpPr>
            <a:xfrm>
              <a:off x="1905000" y="5105400"/>
              <a:ext cx="444500" cy="444500"/>
              <a:chOff x="4457700" y="1981200"/>
              <a:chExt cx="685800" cy="685800"/>
            </a:xfrm>
          </p:grpSpPr>
          <p:sp>
            <p:nvSpPr>
              <p:cNvPr id="472" name="Rounded Rectangle 471"/>
              <p:cNvSpPr/>
              <p:nvPr/>
            </p:nvSpPr>
            <p:spPr>
              <a:xfrm>
                <a:off x="44577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3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577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482" name="Group 481"/>
            <p:cNvGrpSpPr/>
            <p:nvPr/>
          </p:nvGrpSpPr>
          <p:grpSpPr>
            <a:xfrm>
              <a:off x="2438400" y="5105400"/>
              <a:ext cx="444500" cy="444500"/>
              <a:chOff x="1600200" y="2971800"/>
              <a:chExt cx="444500" cy="444500"/>
            </a:xfrm>
          </p:grpSpPr>
          <p:sp>
            <p:nvSpPr>
              <p:cNvPr id="480" name="Rounded Rectangle 479"/>
              <p:cNvSpPr/>
              <p:nvPr/>
            </p:nvSpPr>
            <p:spPr>
              <a:xfrm>
                <a:off x="1600200" y="2971800"/>
                <a:ext cx="444500" cy="4445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4" name="Group 23"/>
              <p:cNvGrpSpPr/>
              <p:nvPr/>
            </p:nvGrpSpPr>
            <p:grpSpPr>
              <a:xfrm>
                <a:off x="1600200" y="2971800"/>
                <a:ext cx="422274" cy="400050"/>
                <a:chOff x="609600" y="1609796"/>
                <a:chExt cx="402166" cy="381000"/>
              </a:xfrm>
            </p:grpSpPr>
            <p:pic>
              <p:nvPicPr>
                <p:cNvPr id="475" name="Picture 474" descr="magnifying_glass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476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477" name="Rounded Rectangle 476"/>
            <p:cNvSpPr/>
            <p:nvPr/>
          </p:nvSpPr>
          <p:spPr>
            <a:xfrm>
              <a:off x="1917700" y="5638800"/>
              <a:ext cx="444500" cy="4445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</p:grpSp>
      <p:cxnSp>
        <p:nvCxnSpPr>
          <p:cNvPr id="24" name="Straight Connector 23"/>
          <p:cNvCxnSpPr>
            <a:stCxn id="17" idx="0"/>
            <a:endCxn id="19" idx="1"/>
          </p:cNvCxnSpPr>
          <p:nvPr/>
        </p:nvCxnSpPr>
        <p:spPr>
          <a:xfrm flipV="1">
            <a:off x="2444751" y="3657600"/>
            <a:ext cx="1670049" cy="11694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3"/>
            <a:endCxn id="285" idx="0"/>
          </p:cNvCxnSpPr>
          <p:nvPr/>
        </p:nvCxnSpPr>
        <p:spPr>
          <a:xfrm>
            <a:off x="5147734" y="3657600"/>
            <a:ext cx="1640417" cy="4074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cisco_ro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14800" y="3352800"/>
            <a:ext cx="1032934" cy="609600"/>
          </a:xfrm>
          <a:prstGeom prst="rect">
            <a:avLst/>
          </a:prstGeom>
        </p:spPr>
      </p:pic>
      <p:pic>
        <p:nvPicPr>
          <p:cNvPr id="17" name="Picture 16" descr="cisco_ro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7400" y="3774544"/>
            <a:ext cx="774701" cy="457200"/>
          </a:xfrm>
          <a:prstGeom prst="rect">
            <a:avLst/>
          </a:prstGeom>
        </p:spPr>
      </p:pic>
      <p:cxnSp>
        <p:nvCxnSpPr>
          <p:cNvPr id="21" name="Straight Connector 20"/>
          <p:cNvCxnSpPr>
            <a:stCxn id="17" idx="2"/>
            <a:endCxn id="84" idx="0"/>
          </p:cNvCxnSpPr>
          <p:nvPr/>
        </p:nvCxnSpPr>
        <p:spPr>
          <a:xfrm>
            <a:off x="2444751" y="4231744"/>
            <a:ext cx="1587" cy="492656"/>
          </a:xfrm>
          <a:prstGeom prst="line">
            <a:avLst/>
          </a:prstGeom>
          <a:ln w="1016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17" idx="2"/>
            <a:endCxn id="118" idx="0"/>
          </p:cNvCxnSpPr>
          <p:nvPr/>
        </p:nvCxnSpPr>
        <p:spPr>
          <a:xfrm flipH="1">
            <a:off x="998537" y="4231744"/>
            <a:ext cx="1446214" cy="492656"/>
          </a:xfrm>
          <a:prstGeom prst="line">
            <a:avLst/>
          </a:prstGeom>
          <a:ln w="1016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17" idx="2"/>
            <a:endCxn id="96" idx="0"/>
          </p:cNvCxnSpPr>
          <p:nvPr/>
        </p:nvCxnSpPr>
        <p:spPr>
          <a:xfrm>
            <a:off x="2444751" y="4231744"/>
            <a:ext cx="1449387" cy="49265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5" name="Picture 284" descr="cisco_ro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3698344"/>
            <a:ext cx="774701" cy="457200"/>
          </a:xfrm>
          <a:prstGeom prst="rect">
            <a:avLst/>
          </a:prstGeom>
        </p:spPr>
      </p:pic>
      <p:cxnSp>
        <p:nvCxnSpPr>
          <p:cNvPr id="307" name="Straight Connector 306"/>
          <p:cNvCxnSpPr>
            <a:stCxn id="285" idx="2"/>
            <a:endCxn id="105" idx="0"/>
          </p:cNvCxnSpPr>
          <p:nvPr/>
        </p:nvCxnSpPr>
        <p:spPr>
          <a:xfrm flipH="1">
            <a:off x="5326063" y="4155544"/>
            <a:ext cx="1462088" cy="568856"/>
          </a:xfrm>
          <a:prstGeom prst="line">
            <a:avLst/>
          </a:prstGeom>
          <a:ln w="127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stCxn id="285" idx="2"/>
            <a:endCxn id="114" idx="0"/>
          </p:cNvCxnSpPr>
          <p:nvPr/>
        </p:nvCxnSpPr>
        <p:spPr>
          <a:xfrm flipH="1">
            <a:off x="6773863" y="4155544"/>
            <a:ext cx="14288" cy="56885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>
            <a:stCxn id="285" idx="2"/>
            <a:endCxn id="130" idx="0"/>
          </p:cNvCxnSpPr>
          <p:nvPr/>
        </p:nvCxnSpPr>
        <p:spPr>
          <a:xfrm>
            <a:off x="6788151" y="4155544"/>
            <a:ext cx="1433512" cy="568856"/>
          </a:xfrm>
          <a:prstGeom prst="line">
            <a:avLst/>
          </a:prstGeom>
          <a:ln w="127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7604125" y="4724400"/>
            <a:ext cx="1158875" cy="1447800"/>
            <a:chOff x="7527925" y="4724400"/>
            <a:chExt cx="1158875" cy="1447800"/>
          </a:xfrm>
        </p:grpSpPr>
        <p:sp>
          <p:nvSpPr>
            <p:cNvPr id="131" name="Rectangle 130"/>
            <p:cNvSpPr/>
            <p:nvPr/>
          </p:nvSpPr>
          <p:spPr>
            <a:xfrm>
              <a:off x="7527925" y="5029200"/>
              <a:ext cx="1158875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0" name="Picture 129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4940" y="4724400"/>
              <a:ext cx="741045" cy="310437"/>
            </a:xfrm>
            <a:prstGeom prst="rect">
              <a:avLst/>
            </a:prstGeom>
          </p:spPr>
        </p:pic>
        <p:sp>
          <p:nvSpPr>
            <p:cNvPr id="447" name="Rectangle 446"/>
            <p:cNvSpPr/>
            <p:nvPr/>
          </p:nvSpPr>
          <p:spPr>
            <a:xfrm>
              <a:off x="76200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1534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8153400" y="51054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172200" y="4724400"/>
            <a:ext cx="1143000" cy="1447800"/>
            <a:chOff x="6172200" y="4724400"/>
            <a:chExt cx="1143000" cy="1447800"/>
          </a:xfrm>
        </p:grpSpPr>
        <p:sp>
          <p:nvSpPr>
            <p:cNvPr id="115" name="Rectangle 114"/>
            <p:cNvSpPr/>
            <p:nvPr/>
          </p:nvSpPr>
          <p:spPr>
            <a:xfrm>
              <a:off x="61722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4" name="Picture 113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3340" y="4724400"/>
              <a:ext cx="741045" cy="310437"/>
            </a:xfrm>
            <a:prstGeom prst="rect">
              <a:avLst/>
            </a:prstGeom>
          </p:spPr>
        </p:pic>
        <p:sp>
          <p:nvSpPr>
            <p:cNvPr id="150" name="Rectangle 149"/>
            <p:cNvSpPr/>
            <p:nvPr/>
          </p:nvSpPr>
          <p:spPr>
            <a:xfrm>
              <a:off x="67818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724400" y="4724400"/>
            <a:ext cx="1143000" cy="1447800"/>
            <a:chOff x="4800600" y="4724400"/>
            <a:chExt cx="1143000" cy="1447800"/>
          </a:xfrm>
        </p:grpSpPr>
        <p:sp>
          <p:nvSpPr>
            <p:cNvPr id="106" name="Rectangle 105"/>
            <p:cNvSpPr/>
            <p:nvPr/>
          </p:nvSpPr>
          <p:spPr>
            <a:xfrm>
              <a:off x="48006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" name="Picture 104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31740" y="4724400"/>
              <a:ext cx="741045" cy="310437"/>
            </a:xfrm>
            <a:prstGeom prst="rect">
              <a:avLst/>
            </a:prstGeom>
          </p:spPr>
        </p:pic>
        <p:sp>
          <p:nvSpPr>
            <p:cNvPr id="152" name="Rectangle 151"/>
            <p:cNvSpPr/>
            <p:nvPr/>
          </p:nvSpPr>
          <p:spPr>
            <a:xfrm>
              <a:off x="48768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4102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410200" y="51054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276600" y="4724400"/>
            <a:ext cx="1143000" cy="1447800"/>
            <a:chOff x="3200400" y="4724400"/>
            <a:chExt cx="1143000" cy="1447800"/>
          </a:xfrm>
        </p:grpSpPr>
        <p:sp>
          <p:nvSpPr>
            <p:cNvPr id="97" name="Rectangle 96"/>
            <p:cNvSpPr/>
            <p:nvPr/>
          </p:nvSpPr>
          <p:spPr>
            <a:xfrm>
              <a:off x="32004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95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7415" y="4724400"/>
              <a:ext cx="741045" cy="310437"/>
            </a:xfrm>
            <a:prstGeom prst="rect">
              <a:avLst/>
            </a:prstGeom>
          </p:spPr>
        </p:pic>
        <p:sp>
          <p:nvSpPr>
            <p:cNvPr id="155" name="Rectangle 154"/>
            <p:cNvSpPr/>
            <p:nvPr/>
          </p:nvSpPr>
          <p:spPr>
            <a:xfrm>
              <a:off x="3276599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809999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sp>
        <p:nvSpPr>
          <p:cNvPr id="104" name="Freeform 103"/>
          <p:cNvSpPr/>
          <p:nvPr/>
        </p:nvSpPr>
        <p:spPr>
          <a:xfrm>
            <a:off x="2637972" y="2331720"/>
            <a:ext cx="1719580" cy="868680"/>
          </a:xfrm>
          <a:custGeom>
            <a:avLst/>
            <a:gdLst>
              <a:gd name="connsiteX0" fmla="*/ 728980 w 1719580"/>
              <a:gd name="connsiteY0" fmla="*/ 43180 h 868680"/>
              <a:gd name="connsiteX1" fmla="*/ 241300 w 1719580"/>
              <a:gd name="connsiteY1" fmla="*/ 104140 h 868680"/>
              <a:gd name="connsiteX2" fmla="*/ 12700 w 1719580"/>
              <a:gd name="connsiteY2" fmla="*/ 393700 h 868680"/>
              <a:gd name="connsiteX3" fmla="*/ 165100 w 1719580"/>
              <a:gd name="connsiteY3" fmla="*/ 774700 h 868680"/>
              <a:gd name="connsiteX4" fmla="*/ 713740 w 1719580"/>
              <a:gd name="connsiteY4" fmla="*/ 850900 h 868680"/>
              <a:gd name="connsiteX5" fmla="*/ 1506220 w 1719580"/>
              <a:gd name="connsiteY5" fmla="*/ 820420 h 868680"/>
              <a:gd name="connsiteX6" fmla="*/ 1689100 w 1719580"/>
              <a:gd name="connsiteY6" fmla="*/ 561340 h 868680"/>
              <a:gd name="connsiteX7" fmla="*/ 1673860 w 1719580"/>
              <a:gd name="connsiteY7" fmla="*/ 210820 h 868680"/>
              <a:gd name="connsiteX8" fmla="*/ 1414780 w 1719580"/>
              <a:gd name="connsiteY8" fmla="*/ 27940 h 868680"/>
              <a:gd name="connsiteX9" fmla="*/ 728980 w 1719580"/>
              <a:gd name="connsiteY9" fmla="*/ 4318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9580" h="868680">
                <a:moveTo>
                  <a:pt x="728980" y="43180"/>
                </a:moveTo>
                <a:cubicBezTo>
                  <a:pt x="533400" y="55880"/>
                  <a:pt x="360680" y="45720"/>
                  <a:pt x="241300" y="104140"/>
                </a:cubicBezTo>
                <a:cubicBezTo>
                  <a:pt x="121920" y="162560"/>
                  <a:pt x="25400" y="281940"/>
                  <a:pt x="12700" y="393700"/>
                </a:cubicBezTo>
                <a:cubicBezTo>
                  <a:pt x="0" y="505460"/>
                  <a:pt x="48260" y="698500"/>
                  <a:pt x="165100" y="774700"/>
                </a:cubicBezTo>
                <a:cubicBezTo>
                  <a:pt x="281940" y="850900"/>
                  <a:pt x="490220" y="843280"/>
                  <a:pt x="713740" y="850900"/>
                </a:cubicBezTo>
                <a:cubicBezTo>
                  <a:pt x="937260" y="858520"/>
                  <a:pt x="1343660" y="868680"/>
                  <a:pt x="1506220" y="820420"/>
                </a:cubicBezTo>
                <a:cubicBezTo>
                  <a:pt x="1668780" y="772160"/>
                  <a:pt x="1661160" y="662940"/>
                  <a:pt x="1689100" y="561340"/>
                </a:cubicBezTo>
                <a:cubicBezTo>
                  <a:pt x="1717040" y="459740"/>
                  <a:pt x="1719580" y="299720"/>
                  <a:pt x="1673860" y="210820"/>
                </a:cubicBezTo>
                <a:cubicBezTo>
                  <a:pt x="1628140" y="121920"/>
                  <a:pt x="1577340" y="55880"/>
                  <a:pt x="1414780" y="27940"/>
                </a:cubicBezTo>
                <a:cubicBezTo>
                  <a:pt x="1252220" y="0"/>
                  <a:pt x="924560" y="30480"/>
                  <a:pt x="728980" y="4318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828800" y="5029200"/>
            <a:ext cx="1143000" cy="114300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5029200"/>
            <a:ext cx="1143000" cy="114300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724400" y="1295400"/>
            <a:ext cx="4114800" cy="1938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k=1;  done = false</a:t>
            </a:r>
          </a:p>
          <a:p>
            <a:r>
              <a:rPr lang="en-US" sz="2000" b="1" dirty="0" smtClean="0"/>
              <a:t>While (!done):</a:t>
            </a:r>
          </a:p>
          <a:p>
            <a:r>
              <a:rPr lang="en-US" sz="2000" b="1" dirty="0" smtClean="0"/>
              <a:t>   Identify k partitions //min-K-cut</a:t>
            </a:r>
          </a:p>
          <a:p>
            <a:r>
              <a:rPr lang="en-US" sz="2000" b="1" dirty="0" smtClean="0"/>
              <a:t>   If partitions can be accommodated:</a:t>
            </a:r>
          </a:p>
          <a:p>
            <a:r>
              <a:rPr lang="en-US" sz="2000" b="1" dirty="0" smtClean="0"/>
              <a:t>      done = true</a:t>
            </a:r>
          </a:p>
          <a:p>
            <a:r>
              <a:rPr lang="en-US" sz="2000" b="1" dirty="0" smtClean="0"/>
              <a:t>   Else: k++</a:t>
            </a:r>
            <a:endParaRPr lang="en-US" sz="2000" b="1" dirty="0"/>
          </a:p>
        </p:txBody>
      </p:sp>
      <p:sp>
        <p:nvSpPr>
          <p:cNvPr id="101" name="Rectangle 100"/>
          <p:cNvSpPr/>
          <p:nvPr/>
        </p:nvSpPr>
        <p:spPr>
          <a:xfrm>
            <a:off x="3276600" y="5029200"/>
            <a:ext cx="1143000" cy="114300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172200" y="5029200"/>
            <a:ext cx="1143000" cy="114300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" grpId="0" animBg="1"/>
      <p:bldP spid="441" grpId="1" animBg="1"/>
      <p:bldP spid="455" grpId="0" animBg="1"/>
      <p:bldP spid="104" grpId="0" animBg="1"/>
      <p:bldP spid="109" grpId="0" animBg="1"/>
      <p:bldP spid="111" grpId="0" animBg="1"/>
      <p:bldP spid="85" grpId="0" uiExpand="1" build="p"/>
      <p:bldP spid="101" grpId="0" animBg="1"/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91"/>
          <p:cNvGrpSpPr/>
          <p:nvPr/>
        </p:nvGrpSpPr>
        <p:grpSpPr>
          <a:xfrm>
            <a:off x="1828800" y="4724400"/>
            <a:ext cx="1143000" cy="1447800"/>
            <a:chOff x="1828800" y="4724400"/>
            <a:chExt cx="1143000" cy="1447800"/>
          </a:xfrm>
        </p:grpSpPr>
        <p:sp>
          <p:nvSpPr>
            <p:cNvPr id="86" name="Rectangle 85"/>
            <p:cNvSpPr/>
            <p:nvPr/>
          </p:nvSpPr>
          <p:spPr>
            <a:xfrm>
              <a:off x="18288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Picture 83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5815" y="4724400"/>
              <a:ext cx="741045" cy="310437"/>
            </a:xfrm>
            <a:prstGeom prst="rect">
              <a:avLst/>
            </a:prstGeom>
          </p:spPr>
        </p:pic>
        <p:sp>
          <p:nvSpPr>
            <p:cNvPr id="157" name="Rectangle 156"/>
            <p:cNvSpPr/>
            <p:nvPr/>
          </p:nvSpPr>
          <p:spPr>
            <a:xfrm>
              <a:off x="24384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20" name="Group 90"/>
          <p:cNvGrpSpPr/>
          <p:nvPr/>
        </p:nvGrpSpPr>
        <p:grpSpPr>
          <a:xfrm>
            <a:off x="381000" y="4724400"/>
            <a:ext cx="1143000" cy="1447800"/>
            <a:chOff x="457201" y="4724400"/>
            <a:chExt cx="1143000" cy="1447800"/>
          </a:xfrm>
        </p:grpSpPr>
        <p:sp>
          <p:nvSpPr>
            <p:cNvPr id="119" name="Rectangle 118"/>
            <p:cNvSpPr/>
            <p:nvPr/>
          </p:nvSpPr>
          <p:spPr>
            <a:xfrm>
              <a:off x="457201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8" name="Picture 117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215" y="4724400"/>
              <a:ext cx="741045" cy="310437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5334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Scaled instance placement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" name="Group 15"/>
          <p:cNvGrpSpPr/>
          <p:nvPr/>
        </p:nvGrpSpPr>
        <p:grpSpPr>
          <a:xfrm>
            <a:off x="990600" y="1841500"/>
            <a:ext cx="444500" cy="444500"/>
            <a:chOff x="4457700" y="1981200"/>
            <a:chExt cx="685800" cy="685800"/>
          </a:xfrm>
        </p:grpSpPr>
        <p:sp>
          <p:nvSpPr>
            <p:cNvPr id="392" name="Rounded Rectangle 391"/>
            <p:cNvSpPr/>
            <p:nvPr/>
          </p:nvSpPr>
          <p:spPr>
            <a:xfrm>
              <a:off x="44577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3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577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161" name="Group 160"/>
          <p:cNvGrpSpPr/>
          <p:nvPr/>
        </p:nvGrpSpPr>
        <p:grpSpPr>
          <a:xfrm>
            <a:off x="1981200" y="1993900"/>
            <a:ext cx="444500" cy="444500"/>
            <a:chOff x="2590800" y="1993900"/>
            <a:chExt cx="444500" cy="444500"/>
          </a:xfrm>
        </p:grpSpPr>
        <p:sp>
          <p:nvSpPr>
            <p:cNvPr id="388" name="Rounded Rectangle 387"/>
            <p:cNvSpPr/>
            <p:nvPr/>
          </p:nvSpPr>
          <p:spPr>
            <a:xfrm>
              <a:off x="2590800" y="1993900"/>
              <a:ext cx="444500" cy="4445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590800" y="1996940"/>
              <a:ext cx="422274" cy="400050"/>
              <a:chOff x="2590800" y="1993900"/>
              <a:chExt cx="422274" cy="400050"/>
            </a:xfrm>
          </p:grpSpPr>
          <p:pic>
            <p:nvPicPr>
              <p:cNvPr id="390" name="Picture 389" descr="magnifying_glass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613024" y="1993900"/>
                <a:ext cx="400050" cy="40005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91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90800" y="2143844"/>
                <a:ext cx="250031" cy="25003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83" name="Rounded Rectangle 382"/>
          <p:cNvSpPr/>
          <p:nvPr/>
        </p:nvSpPr>
        <p:spPr>
          <a:xfrm>
            <a:off x="2971800" y="1854200"/>
            <a:ext cx="444500" cy="4445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</a:t>
            </a:r>
            <a:endParaRPr lang="en-US" sz="2200" b="1" dirty="0"/>
          </a:p>
        </p:txBody>
      </p:sp>
      <p:cxnSp>
        <p:nvCxnSpPr>
          <p:cNvPr id="385" name="Straight Arrow Connector 384"/>
          <p:cNvCxnSpPr>
            <a:stCxn id="393" idx="3"/>
            <a:endCxn id="388" idx="1"/>
          </p:cNvCxnSpPr>
          <p:nvPr/>
        </p:nvCxnSpPr>
        <p:spPr>
          <a:xfrm>
            <a:off x="1435100" y="2063750"/>
            <a:ext cx="546100" cy="15240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6" name="Straight Arrow Connector 385"/>
          <p:cNvCxnSpPr>
            <a:stCxn id="388" idx="3"/>
            <a:endCxn id="383" idx="1"/>
          </p:cNvCxnSpPr>
          <p:nvPr/>
        </p:nvCxnSpPr>
        <p:spPr>
          <a:xfrm flipV="1">
            <a:off x="2425700" y="2076450"/>
            <a:ext cx="546100" cy="13970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1" name="Rounded Rectangle 370"/>
          <p:cNvSpPr/>
          <p:nvPr/>
        </p:nvSpPr>
        <p:spPr>
          <a:xfrm>
            <a:off x="3810000" y="2527300"/>
            <a:ext cx="444500" cy="4445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B</a:t>
            </a:r>
            <a:endParaRPr lang="en-US" sz="2200" b="1" dirty="0"/>
          </a:p>
        </p:txBody>
      </p:sp>
      <p:cxnSp>
        <p:nvCxnSpPr>
          <p:cNvPr id="372" name="Straight Arrow Connector 371"/>
          <p:cNvCxnSpPr>
            <a:endCxn id="388" idx="1"/>
          </p:cNvCxnSpPr>
          <p:nvPr/>
        </p:nvCxnSpPr>
        <p:spPr>
          <a:xfrm flipV="1">
            <a:off x="685800" y="2216150"/>
            <a:ext cx="1295400" cy="29845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3" name="Straight Arrow Connector 372"/>
          <p:cNvCxnSpPr>
            <a:stCxn id="388" idx="3"/>
            <a:endCxn id="378" idx="1"/>
          </p:cNvCxnSpPr>
          <p:nvPr/>
        </p:nvCxnSpPr>
        <p:spPr>
          <a:xfrm>
            <a:off x="2425700" y="2216150"/>
            <a:ext cx="546100" cy="53340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>
            <a:stCxn id="378" idx="3"/>
            <a:endCxn id="371" idx="1"/>
          </p:cNvCxnSpPr>
          <p:nvPr/>
        </p:nvCxnSpPr>
        <p:spPr>
          <a:xfrm>
            <a:off x="3416300" y="2749550"/>
            <a:ext cx="393700" cy="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9"/>
          <p:cNvGrpSpPr/>
          <p:nvPr/>
        </p:nvGrpSpPr>
        <p:grpSpPr>
          <a:xfrm>
            <a:off x="2971800" y="2527300"/>
            <a:ext cx="444500" cy="444500"/>
            <a:chOff x="7848600" y="1600200"/>
            <a:chExt cx="685800" cy="685800"/>
          </a:xfrm>
        </p:grpSpPr>
        <p:sp>
          <p:nvSpPr>
            <p:cNvPr id="377" name="Rounded Rectangle 376"/>
            <p:cNvSpPr/>
            <p:nvPr/>
          </p:nvSpPr>
          <p:spPr>
            <a:xfrm>
              <a:off x="7848600" y="1600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8" name="Picture 377" descr="server_sync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48600" y="1600200"/>
              <a:ext cx="685800" cy="685800"/>
            </a:xfrm>
            <a:prstGeom prst="rect">
              <a:avLst/>
            </a:prstGeom>
          </p:spPr>
        </p:pic>
      </p:grpSp>
      <p:grpSp>
        <p:nvGrpSpPr>
          <p:cNvPr id="7" name="Group 487"/>
          <p:cNvGrpSpPr/>
          <p:nvPr/>
        </p:nvGrpSpPr>
        <p:grpSpPr>
          <a:xfrm>
            <a:off x="457200" y="5105400"/>
            <a:ext cx="977900" cy="444500"/>
            <a:chOff x="533400" y="5105400"/>
            <a:chExt cx="977900" cy="444500"/>
          </a:xfrm>
        </p:grpSpPr>
        <p:sp>
          <p:nvSpPr>
            <p:cNvPr id="483" name="Rounded Rectangle 482"/>
            <p:cNvSpPr/>
            <p:nvPr/>
          </p:nvSpPr>
          <p:spPr>
            <a:xfrm>
              <a:off x="1066800" y="5105400"/>
              <a:ext cx="444500" cy="4445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B</a:t>
              </a:r>
              <a:endParaRPr lang="en-US" sz="2200" b="1" dirty="0"/>
            </a:p>
          </p:txBody>
        </p:sp>
        <p:grpSp>
          <p:nvGrpSpPr>
            <p:cNvPr id="8" name="Group 9"/>
            <p:cNvGrpSpPr/>
            <p:nvPr/>
          </p:nvGrpSpPr>
          <p:grpSpPr>
            <a:xfrm>
              <a:off x="533400" y="5105400"/>
              <a:ext cx="444500" cy="444500"/>
              <a:chOff x="7848600" y="1600200"/>
              <a:chExt cx="685800" cy="685800"/>
            </a:xfrm>
          </p:grpSpPr>
          <p:sp>
            <p:nvSpPr>
              <p:cNvPr id="485" name="Rounded Rectangle 484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6" name="Picture 485" descr="server_sync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</p:grpSp>
      <p:grpSp>
        <p:nvGrpSpPr>
          <p:cNvPr id="9" name="Group 486"/>
          <p:cNvGrpSpPr/>
          <p:nvPr/>
        </p:nvGrpSpPr>
        <p:grpSpPr>
          <a:xfrm>
            <a:off x="1905000" y="5105400"/>
            <a:ext cx="977900" cy="977900"/>
            <a:chOff x="1905000" y="5105400"/>
            <a:chExt cx="977900" cy="977900"/>
          </a:xfrm>
        </p:grpSpPr>
        <p:grpSp>
          <p:nvGrpSpPr>
            <p:cNvPr id="10" name="Group 15"/>
            <p:cNvGrpSpPr/>
            <p:nvPr/>
          </p:nvGrpSpPr>
          <p:grpSpPr>
            <a:xfrm>
              <a:off x="1905000" y="5105400"/>
              <a:ext cx="444500" cy="444500"/>
              <a:chOff x="4457700" y="1981200"/>
              <a:chExt cx="685800" cy="685800"/>
            </a:xfrm>
          </p:grpSpPr>
          <p:sp>
            <p:nvSpPr>
              <p:cNvPr id="472" name="Rounded Rectangle 471"/>
              <p:cNvSpPr/>
              <p:nvPr/>
            </p:nvSpPr>
            <p:spPr>
              <a:xfrm>
                <a:off x="44577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3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577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 481"/>
            <p:cNvGrpSpPr/>
            <p:nvPr/>
          </p:nvGrpSpPr>
          <p:grpSpPr>
            <a:xfrm>
              <a:off x="2438400" y="5105400"/>
              <a:ext cx="444500" cy="444500"/>
              <a:chOff x="1600200" y="2971800"/>
              <a:chExt cx="444500" cy="444500"/>
            </a:xfrm>
          </p:grpSpPr>
          <p:sp>
            <p:nvSpPr>
              <p:cNvPr id="480" name="Rounded Rectangle 479"/>
              <p:cNvSpPr/>
              <p:nvPr/>
            </p:nvSpPr>
            <p:spPr>
              <a:xfrm>
                <a:off x="1600200" y="2971800"/>
                <a:ext cx="444500" cy="4445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23"/>
              <p:cNvGrpSpPr/>
              <p:nvPr/>
            </p:nvGrpSpPr>
            <p:grpSpPr>
              <a:xfrm>
                <a:off x="1600200" y="2971800"/>
                <a:ext cx="422274" cy="400050"/>
                <a:chOff x="609600" y="1609796"/>
                <a:chExt cx="402166" cy="381000"/>
              </a:xfrm>
            </p:grpSpPr>
            <p:pic>
              <p:nvPicPr>
                <p:cNvPr id="475" name="Picture 474" descr="magnifying_glass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476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477" name="Rounded Rectangle 476"/>
            <p:cNvSpPr/>
            <p:nvPr/>
          </p:nvSpPr>
          <p:spPr>
            <a:xfrm>
              <a:off x="1917700" y="5638800"/>
              <a:ext cx="444500" cy="4445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</p:grpSp>
      <p:cxnSp>
        <p:nvCxnSpPr>
          <p:cNvPr id="24" name="Straight Connector 23"/>
          <p:cNvCxnSpPr>
            <a:stCxn id="17" idx="0"/>
            <a:endCxn id="19" idx="1"/>
          </p:cNvCxnSpPr>
          <p:nvPr/>
        </p:nvCxnSpPr>
        <p:spPr>
          <a:xfrm flipV="1">
            <a:off x="2444751" y="3657600"/>
            <a:ext cx="1670049" cy="11694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3"/>
            <a:endCxn id="285" idx="0"/>
          </p:cNvCxnSpPr>
          <p:nvPr/>
        </p:nvCxnSpPr>
        <p:spPr>
          <a:xfrm>
            <a:off x="5147734" y="3657600"/>
            <a:ext cx="1640417" cy="4074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cisco_ro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14800" y="3352800"/>
            <a:ext cx="1032934" cy="609600"/>
          </a:xfrm>
          <a:prstGeom prst="rect">
            <a:avLst/>
          </a:prstGeom>
        </p:spPr>
      </p:pic>
      <p:pic>
        <p:nvPicPr>
          <p:cNvPr id="17" name="Picture 16" descr="cisco_ro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7400" y="3774544"/>
            <a:ext cx="774701" cy="457200"/>
          </a:xfrm>
          <a:prstGeom prst="rect">
            <a:avLst/>
          </a:prstGeom>
        </p:spPr>
      </p:pic>
      <p:cxnSp>
        <p:nvCxnSpPr>
          <p:cNvPr id="21" name="Straight Connector 20"/>
          <p:cNvCxnSpPr>
            <a:stCxn id="17" idx="2"/>
            <a:endCxn id="84" idx="0"/>
          </p:cNvCxnSpPr>
          <p:nvPr/>
        </p:nvCxnSpPr>
        <p:spPr>
          <a:xfrm>
            <a:off x="2444751" y="4231744"/>
            <a:ext cx="1587" cy="492656"/>
          </a:xfrm>
          <a:prstGeom prst="line">
            <a:avLst/>
          </a:prstGeom>
          <a:ln w="1016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17" idx="2"/>
            <a:endCxn id="118" idx="0"/>
          </p:cNvCxnSpPr>
          <p:nvPr/>
        </p:nvCxnSpPr>
        <p:spPr>
          <a:xfrm flipH="1">
            <a:off x="998537" y="4231744"/>
            <a:ext cx="1446214" cy="492656"/>
          </a:xfrm>
          <a:prstGeom prst="line">
            <a:avLst/>
          </a:prstGeom>
          <a:ln w="1016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17" idx="2"/>
            <a:endCxn id="96" idx="0"/>
          </p:cNvCxnSpPr>
          <p:nvPr/>
        </p:nvCxnSpPr>
        <p:spPr>
          <a:xfrm>
            <a:off x="2444751" y="4231744"/>
            <a:ext cx="1449387" cy="49265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5" name="Picture 284" descr="cisco_rout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3698344"/>
            <a:ext cx="774701" cy="457200"/>
          </a:xfrm>
          <a:prstGeom prst="rect">
            <a:avLst/>
          </a:prstGeom>
        </p:spPr>
      </p:pic>
      <p:cxnSp>
        <p:nvCxnSpPr>
          <p:cNvPr id="307" name="Straight Connector 306"/>
          <p:cNvCxnSpPr>
            <a:stCxn id="285" idx="2"/>
            <a:endCxn id="105" idx="0"/>
          </p:cNvCxnSpPr>
          <p:nvPr/>
        </p:nvCxnSpPr>
        <p:spPr>
          <a:xfrm flipH="1">
            <a:off x="5326063" y="4155544"/>
            <a:ext cx="1462088" cy="568856"/>
          </a:xfrm>
          <a:prstGeom prst="line">
            <a:avLst/>
          </a:prstGeom>
          <a:ln w="127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>
            <a:stCxn id="285" idx="2"/>
            <a:endCxn id="114" idx="0"/>
          </p:cNvCxnSpPr>
          <p:nvPr/>
        </p:nvCxnSpPr>
        <p:spPr>
          <a:xfrm flipH="1">
            <a:off x="6773863" y="4155544"/>
            <a:ext cx="14288" cy="56885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>
            <a:stCxn id="285" idx="2"/>
            <a:endCxn id="130" idx="0"/>
          </p:cNvCxnSpPr>
          <p:nvPr/>
        </p:nvCxnSpPr>
        <p:spPr>
          <a:xfrm>
            <a:off x="6788151" y="4155544"/>
            <a:ext cx="1433512" cy="568856"/>
          </a:xfrm>
          <a:prstGeom prst="line">
            <a:avLst/>
          </a:prstGeom>
          <a:ln w="127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" name="Group 97"/>
          <p:cNvGrpSpPr/>
          <p:nvPr/>
        </p:nvGrpSpPr>
        <p:grpSpPr>
          <a:xfrm>
            <a:off x="7604125" y="4724400"/>
            <a:ext cx="1158875" cy="1447800"/>
            <a:chOff x="7527925" y="4724400"/>
            <a:chExt cx="1158875" cy="1447800"/>
          </a:xfrm>
        </p:grpSpPr>
        <p:sp>
          <p:nvSpPr>
            <p:cNvPr id="131" name="Rectangle 130"/>
            <p:cNvSpPr/>
            <p:nvPr/>
          </p:nvSpPr>
          <p:spPr>
            <a:xfrm>
              <a:off x="7527925" y="5029200"/>
              <a:ext cx="1158875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0" name="Picture 129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4940" y="4724400"/>
              <a:ext cx="741045" cy="310437"/>
            </a:xfrm>
            <a:prstGeom prst="rect">
              <a:avLst/>
            </a:prstGeom>
          </p:spPr>
        </p:pic>
        <p:sp>
          <p:nvSpPr>
            <p:cNvPr id="447" name="Rectangle 446"/>
            <p:cNvSpPr/>
            <p:nvPr/>
          </p:nvSpPr>
          <p:spPr>
            <a:xfrm>
              <a:off x="76200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1534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8153400" y="51054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14" name="Group 94"/>
          <p:cNvGrpSpPr/>
          <p:nvPr/>
        </p:nvGrpSpPr>
        <p:grpSpPr>
          <a:xfrm>
            <a:off x="6172200" y="4724400"/>
            <a:ext cx="1143000" cy="1447800"/>
            <a:chOff x="6172200" y="4724400"/>
            <a:chExt cx="1143000" cy="1447800"/>
          </a:xfrm>
        </p:grpSpPr>
        <p:sp>
          <p:nvSpPr>
            <p:cNvPr id="115" name="Rectangle 114"/>
            <p:cNvSpPr/>
            <p:nvPr/>
          </p:nvSpPr>
          <p:spPr>
            <a:xfrm>
              <a:off x="61722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4" name="Picture 113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3340" y="4724400"/>
              <a:ext cx="741045" cy="310437"/>
            </a:xfrm>
            <a:prstGeom prst="rect">
              <a:avLst/>
            </a:prstGeom>
          </p:spPr>
        </p:pic>
        <p:sp>
          <p:nvSpPr>
            <p:cNvPr id="150" name="Rectangle 149"/>
            <p:cNvSpPr/>
            <p:nvPr/>
          </p:nvSpPr>
          <p:spPr>
            <a:xfrm>
              <a:off x="67818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15" name="Group 93"/>
          <p:cNvGrpSpPr/>
          <p:nvPr/>
        </p:nvGrpSpPr>
        <p:grpSpPr>
          <a:xfrm>
            <a:off x="4724400" y="4724400"/>
            <a:ext cx="1143000" cy="1447800"/>
            <a:chOff x="4800600" y="4724400"/>
            <a:chExt cx="1143000" cy="1447800"/>
          </a:xfrm>
        </p:grpSpPr>
        <p:sp>
          <p:nvSpPr>
            <p:cNvPr id="106" name="Rectangle 105"/>
            <p:cNvSpPr/>
            <p:nvPr/>
          </p:nvSpPr>
          <p:spPr>
            <a:xfrm>
              <a:off x="48006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" name="Picture 104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31740" y="4724400"/>
              <a:ext cx="741045" cy="310437"/>
            </a:xfrm>
            <a:prstGeom prst="rect">
              <a:avLst/>
            </a:prstGeom>
          </p:spPr>
        </p:pic>
        <p:sp>
          <p:nvSpPr>
            <p:cNvPr id="152" name="Rectangle 151"/>
            <p:cNvSpPr/>
            <p:nvPr/>
          </p:nvSpPr>
          <p:spPr>
            <a:xfrm>
              <a:off x="48768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410200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410200" y="51054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16" name="Group 92"/>
          <p:cNvGrpSpPr/>
          <p:nvPr/>
        </p:nvGrpSpPr>
        <p:grpSpPr>
          <a:xfrm>
            <a:off x="3276600" y="4724400"/>
            <a:ext cx="1143000" cy="1447800"/>
            <a:chOff x="3200400" y="4724400"/>
            <a:chExt cx="1143000" cy="1447800"/>
          </a:xfrm>
        </p:grpSpPr>
        <p:sp>
          <p:nvSpPr>
            <p:cNvPr id="97" name="Rectangle 96"/>
            <p:cNvSpPr/>
            <p:nvPr/>
          </p:nvSpPr>
          <p:spPr>
            <a:xfrm>
              <a:off x="3200400" y="5029200"/>
              <a:ext cx="1143000" cy="11430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95" descr="cisco_switch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7415" y="4724400"/>
              <a:ext cx="741045" cy="310437"/>
            </a:xfrm>
            <a:prstGeom prst="rect">
              <a:avLst/>
            </a:prstGeom>
          </p:spPr>
        </p:pic>
        <p:sp>
          <p:nvSpPr>
            <p:cNvPr id="155" name="Rectangle 154"/>
            <p:cNvSpPr/>
            <p:nvPr/>
          </p:nvSpPr>
          <p:spPr>
            <a:xfrm>
              <a:off x="3276599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809999" y="5638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sp>
        <p:nvSpPr>
          <p:cNvPr id="460" name="Rectangle 459"/>
          <p:cNvSpPr/>
          <p:nvPr/>
        </p:nvSpPr>
        <p:spPr>
          <a:xfrm>
            <a:off x="1828800" y="5029200"/>
            <a:ext cx="1143000" cy="114300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609600" y="1295400"/>
            <a:ext cx="1295400" cy="1066800"/>
            <a:chOff x="1219200" y="1295400"/>
            <a:chExt cx="1295400" cy="1066800"/>
          </a:xfrm>
        </p:grpSpPr>
        <p:grpSp>
          <p:nvGrpSpPr>
            <p:cNvPr id="146" name="Group 145"/>
            <p:cNvGrpSpPr/>
            <p:nvPr/>
          </p:nvGrpSpPr>
          <p:grpSpPr>
            <a:xfrm>
              <a:off x="1600200" y="1295400"/>
              <a:ext cx="444500" cy="457200"/>
              <a:chOff x="1600200" y="1295400"/>
              <a:chExt cx="444500" cy="457200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1600200" y="1295400"/>
                <a:ext cx="444500" cy="4445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0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00200" y="1308100"/>
                <a:ext cx="444500" cy="444500"/>
              </a:xfrm>
              <a:prstGeom prst="rect">
                <a:avLst/>
              </a:prstGeom>
              <a:noFill/>
            </p:spPr>
          </p:pic>
        </p:grpSp>
        <p:cxnSp>
          <p:nvCxnSpPr>
            <p:cNvPr id="121" name="Straight Arrow Connector 120"/>
            <p:cNvCxnSpPr>
              <a:endCxn id="117" idx="1"/>
            </p:cNvCxnSpPr>
            <p:nvPr/>
          </p:nvCxnSpPr>
          <p:spPr>
            <a:xfrm flipV="1">
              <a:off x="1219200" y="1517650"/>
              <a:ext cx="381000" cy="844550"/>
            </a:xfrm>
            <a:prstGeom prst="straightConnector1">
              <a:avLst/>
            </a:prstGeom>
            <a:ln>
              <a:solidFill>
                <a:srgbClr val="FFFF0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388" idx="1"/>
              <a:endCxn id="117" idx="3"/>
            </p:cNvCxnSpPr>
            <p:nvPr/>
          </p:nvCxnSpPr>
          <p:spPr>
            <a:xfrm flipH="1" flipV="1">
              <a:off x="2044700" y="1517650"/>
              <a:ext cx="469900" cy="698500"/>
            </a:xfrm>
            <a:prstGeom prst="straightConnector1">
              <a:avLst/>
            </a:prstGeom>
            <a:ln>
              <a:solidFill>
                <a:srgbClr val="FFFF0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1" name="Straight Arrow Connector 150"/>
          <p:cNvCxnSpPr/>
          <p:nvPr/>
        </p:nvCxnSpPr>
        <p:spPr>
          <a:xfrm flipV="1">
            <a:off x="609600" y="1987550"/>
            <a:ext cx="381000" cy="374650"/>
          </a:xfrm>
          <a:prstGeom prst="straightConnector1">
            <a:avLst/>
          </a:prstGeom>
          <a:ln>
            <a:solidFill>
              <a:srgbClr val="FFFF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3276600" y="5029200"/>
            <a:ext cx="1143000" cy="114300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15"/>
          <p:cNvGrpSpPr/>
          <p:nvPr/>
        </p:nvGrpSpPr>
        <p:grpSpPr>
          <a:xfrm>
            <a:off x="3352800" y="5105400"/>
            <a:ext cx="444500" cy="444500"/>
            <a:chOff x="4457700" y="1981200"/>
            <a:chExt cx="685800" cy="685800"/>
          </a:xfrm>
        </p:grpSpPr>
        <p:sp>
          <p:nvSpPr>
            <p:cNvPr id="173" name="Rounded Rectangle 172"/>
            <p:cNvSpPr/>
            <p:nvPr/>
          </p:nvSpPr>
          <p:spPr>
            <a:xfrm>
              <a:off x="44577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4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57700" y="1981200"/>
              <a:ext cx="685800" cy="685800"/>
            </a:xfrm>
            <a:prstGeom prst="rect">
              <a:avLst/>
            </a:prstGeom>
            <a:noFill/>
          </p:spPr>
        </p:pic>
      </p:grpSp>
      <p:sp>
        <p:nvSpPr>
          <p:cNvPr id="91" name="TextBox 90"/>
          <p:cNvSpPr txBox="1"/>
          <p:nvPr/>
        </p:nvSpPr>
        <p:spPr>
          <a:xfrm>
            <a:off x="4724400" y="1295400"/>
            <a:ext cx="4114800" cy="1938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dk1"/>
                </a:solidFill>
              </a:rPr>
              <a:t>If space with input/output VMs:</a:t>
            </a:r>
          </a:p>
          <a:p>
            <a:r>
              <a:rPr lang="en-US" sz="2000" b="1" dirty="0" smtClean="0">
                <a:solidFill>
                  <a:schemeClr val="dk1"/>
                </a:solidFill>
              </a:rPr>
              <a:t>   Co-locate in same rack</a:t>
            </a:r>
          </a:p>
          <a:p>
            <a:r>
              <a:rPr lang="en-US" sz="2000" b="1" dirty="0" smtClean="0">
                <a:solidFill>
                  <a:schemeClr val="dk1"/>
                </a:solidFill>
                <a:sym typeface="Wingdings"/>
              </a:rPr>
              <a:t>Else</a:t>
            </a:r>
          </a:p>
          <a:p>
            <a:r>
              <a:rPr lang="en-US" sz="2000" b="1" dirty="0" smtClean="0">
                <a:solidFill>
                  <a:schemeClr val="dk1"/>
                </a:solidFill>
                <a:sym typeface="Wingdings"/>
              </a:rPr>
              <a:t>   </a:t>
            </a:r>
            <a:r>
              <a:rPr lang="en-US" sz="2000" b="1" dirty="0" err="1" smtClean="0">
                <a:sym typeface="Wingdings"/>
              </a:rPr>
              <a:t>F</a:t>
            </a:r>
            <a:r>
              <a:rPr lang="en-US" sz="2000" b="1" dirty="0" err="1" smtClean="0">
                <a:solidFill>
                  <a:schemeClr val="dk1"/>
                </a:solidFill>
                <a:sym typeface="Wingdings"/>
              </a:rPr>
              <a:t>oreach</a:t>
            </a:r>
            <a:r>
              <a:rPr lang="en-US" sz="2000" b="1" dirty="0" smtClean="0">
                <a:solidFill>
                  <a:schemeClr val="dk1"/>
                </a:solidFill>
                <a:sym typeface="Wingdings"/>
              </a:rPr>
              <a:t> rack </a:t>
            </a:r>
            <a:r>
              <a:rPr lang="en-US" sz="2000" b="1" dirty="0" err="1" smtClean="0">
                <a:solidFill>
                  <a:schemeClr val="dk1"/>
                </a:solidFill>
                <a:sym typeface="Wingdings"/>
              </a:rPr>
              <a:t>i</a:t>
            </a:r>
            <a:endParaRPr lang="en-US" sz="2000" b="1" dirty="0" smtClean="0">
              <a:solidFill>
                <a:schemeClr val="dk1"/>
              </a:solidFill>
              <a:sym typeface="Wingdings"/>
            </a:endParaRPr>
          </a:p>
          <a:p>
            <a:r>
              <a:rPr lang="en-US" sz="2000" b="1" dirty="0" smtClean="0">
                <a:solidFill>
                  <a:schemeClr val="dk1"/>
                </a:solidFill>
                <a:sym typeface="Wingdings"/>
              </a:rPr>
              <a:t>     </a:t>
            </a:r>
            <a:r>
              <a:rPr lang="en-US" sz="2000" b="1" dirty="0" err="1" smtClean="0">
                <a:solidFill>
                  <a:schemeClr val="dk1"/>
                </a:solidFill>
                <a:sym typeface="Wingdings"/>
              </a:rPr>
              <a:t>bwc</a:t>
            </a:r>
            <a:r>
              <a:rPr lang="en-US" sz="2000" b="1" baseline="-25000" dirty="0" err="1" smtClean="0">
                <a:solidFill>
                  <a:schemeClr val="dk1"/>
                </a:solidFill>
                <a:sym typeface="Wingdings"/>
              </a:rPr>
              <a:t>i</a:t>
            </a:r>
            <a:r>
              <a:rPr lang="en-US" sz="2000" b="1" dirty="0" smtClean="0">
                <a:solidFill>
                  <a:schemeClr val="dk1"/>
                </a:solidFill>
                <a:sym typeface="Wingdings"/>
              </a:rPr>
              <a:t> = b/w consumed if use rack </a:t>
            </a:r>
            <a:r>
              <a:rPr lang="en-US" sz="2000" b="1" dirty="0" err="1" smtClean="0">
                <a:solidFill>
                  <a:schemeClr val="dk1"/>
                </a:solidFill>
                <a:sym typeface="Wingdings"/>
              </a:rPr>
              <a:t>i</a:t>
            </a:r>
            <a:endParaRPr lang="en-US" sz="2000" b="1" dirty="0" smtClean="0">
              <a:solidFill>
                <a:schemeClr val="dk1"/>
              </a:solidFill>
              <a:sym typeface="Wingdings"/>
            </a:endParaRPr>
          </a:p>
          <a:p>
            <a:r>
              <a:rPr lang="en-US" sz="2000" b="1" dirty="0" smtClean="0">
                <a:solidFill>
                  <a:schemeClr val="dk1"/>
                </a:solidFill>
                <a:sym typeface="Wingdings"/>
              </a:rPr>
              <a:t>   Pick rack with min </a:t>
            </a:r>
            <a:r>
              <a:rPr lang="en-US" sz="2000" b="1" dirty="0" err="1" smtClean="0">
                <a:solidFill>
                  <a:schemeClr val="dk1"/>
                </a:solidFill>
                <a:sym typeface="Wingdings"/>
              </a:rPr>
              <a:t>bwc</a:t>
            </a:r>
            <a:r>
              <a:rPr lang="en-US" sz="2000" b="1" baseline="-25000" dirty="0" err="1" smtClean="0">
                <a:solidFill>
                  <a:schemeClr val="dk1"/>
                </a:solidFill>
                <a:sym typeface="Wingdings"/>
              </a:rPr>
              <a:t>i</a:t>
            </a:r>
            <a:endParaRPr lang="en-US" sz="2000" b="1" baseline="-250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" grpId="0" animBg="1"/>
      <p:bldP spid="460" grpId="2" animBg="1"/>
      <p:bldP spid="164" grpId="0" animBg="1"/>
      <p:bldP spid="9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5"/>
          <p:cNvGrpSpPr/>
          <p:nvPr/>
        </p:nvGrpSpPr>
        <p:grpSpPr>
          <a:xfrm>
            <a:off x="4038600" y="1447800"/>
            <a:ext cx="4343400" cy="4724400"/>
            <a:chOff x="1066800" y="2133600"/>
            <a:chExt cx="4343400" cy="4724400"/>
          </a:xfrm>
        </p:grpSpPr>
        <p:sp>
          <p:nvSpPr>
            <p:cNvPr id="5" name="Rounded Rectangle 4"/>
            <p:cNvSpPr/>
            <p:nvPr/>
          </p:nvSpPr>
          <p:spPr>
            <a:xfrm>
              <a:off x="1066800" y="2133600"/>
              <a:ext cx="4343400" cy="47244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66800" y="2234625"/>
              <a:ext cx="411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C00000"/>
                  </a:solidFill>
                </a:rPr>
                <a:t>Stratos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Controller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Stratos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9600" y="2819400"/>
            <a:ext cx="2670048" cy="762000"/>
            <a:chOff x="1524000" y="1524000"/>
            <a:chExt cx="6324600" cy="762000"/>
          </a:xfrm>
        </p:grpSpPr>
        <p:sp>
          <p:nvSpPr>
            <p:cNvPr id="6" name="Rounded Rectangle 5"/>
            <p:cNvSpPr/>
            <p:nvPr/>
          </p:nvSpPr>
          <p:spPr>
            <a:xfrm>
              <a:off x="1524000" y="1524000"/>
              <a:ext cx="6324600" cy="7620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45917" y="1625025"/>
              <a:ext cx="59917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/>
                  </a:solidFill>
                </a:rPr>
                <a:t>VM Manager</a:t>
              </a:r>
              <a:endParaRPr lang="en-US" sz="3200" b="1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20" name="Straight Arrow Connector 19"/>
          <p:cNvCxnSpPr>
            <a:stCxn id="12" idx="2"/>
            <a:endCxn id="15" idx="0"/>
          </p:cNvCxnSpPr>
          <p:nvPr/>
        </p:nvCxnSpPr>
        <p:spPr>
          <a:xfrm>
            <a:off x="6399276" y="4419600"/>
            <a:ext cx="1524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0" idx="3"/>
          </p:cNvCxnSpPr>
          <p:nvPr/>
        </p:nvCxnSpPr>
        <p:spPr>
          <a:xfrm>
            <a:off x="3276600" y="1981200"/>
            <a:ext cx="7620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85"/>
          <p:cNvGrpSpPr/>
          <p:nvPr/>
        </p:nvGrpSpPr>
        <p:grpSpPr>
          <a:xfrm>
            <a:off x="609600" y="1447800"/>
            <a:ext cx="2667000" cy="1066800"/>
            <a:chOff x="609600" y="1447800"/>
            <a:chExt cx="2667000" cy="1066800"/>
          </a:xfrm>
        </p:grpSpPr>
        <p:sp>
          <p:nvSpPr>
            <p:cNvPr id="70" name="Rounded Rectangle 69"/>
            <p:cNvSpPr/>
            <p:nvPr/>
          </p:nvSpPr>
          <p:spPr>
            <a:xfrm>
              <a:off x="609600" y="1447800"/>
              <a:ext cx="2667000" cy="10668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5"/>
            <p:cNvGrpSpPr/>
            <p:nvPr/>
          </p:nvGrpSpPr>
          <p:grpSpPr>
            <a:xfrm>
              <a:off x="1371600" y="1562100"/>
              <a:ext cx="381000" cy="381000"/>
              <a:chOff x="4457700" y="1981200"/>
              <a:chExt cx="685800" cy="6858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4577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4577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oup 83"/>
            <p:cNvGrpSpPr/>
            <p:nvPr/>
          </p:nvGrpSpPr>
          <p:grpSpPr>
            <a:xfrm>
              <a:off x="2057400" y="1562100"/>
              <a:ext cx="381000" cy="381000"/>
              <a:chOff x="2057400" y="1562100"/>
              <a:chExt cx="381000" cy="3810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2057400" y="1562100"/>
                <a:ext cx="381000" cy="381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23"/>
              <p:cNvGrpSpPr/>
              <p:nvPr/>
            </p:nvGrpSpPr>
            <p:grpSpPr>
              <a:xfrm>
                <a:off x="2076451" y="1584045"/>
                <a:ext cx="361949" cy="342900"/>
                <a:chOff x="609600" y="1609796"/>
                <a:chExt cx="402166" cy="381000"/>
              </a:xfrm>
            </p:grpSpPr>
            <p:pic>
              <p:nvPicPr>
                <p:cNvPr id="51" name="Picture 50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52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44" name="Rounded Rectangle 43"/>
            <p:cNvSpPr/>
            <p:nvPr/>
          </p:nvSpPr>
          <p:spPr>
            <a:xfrm>
              <a:off x="2743200" y="1562100"/>
              <a:ext cx="381000" cy="381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  <p:cxnSp>
          <p:nvCxnSpPr>
            <p:cNvPr id="45" name="Straight Arrow Connector 44"/>
            <p:cNvCxnSpPr>
              <a:stCxn id="48" idx="3"/>
              <a:endCxn id="54" idx="1"/>
            </p:cNvCxnSpPr>
            <p:nvPr/>
          </p:nvCxnSpPr>
          <p:spPr>
            <a:xfrm>
              <a:off x="1143000" y="1752600"/>
              <a:ext cx="2286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4" idx="3"/>
              <a:endCxn id="49" idx="1"/>
            </p:cNvCxnSpPr>
            <p:nvPr/>
          </p:nvCxnSpPr>
          <p:spPr>
            <a:xfrm>
              <a:off x="17526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9" idx="3"/>
              <a:endCxn id="44" idx="1"/>
            </p:cNvCxnSpPr>
            <p:nvPr/>
          </p:nvCxnSpPr>
          <p:spPr>
            <a:xfrm>
              <a:off x="24384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48" name="Picture 47" descr="globe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1524000"/>
              <a:ext cx="457200" cy="457200"/>
            </a:xfrm>
            <a:prstGeom prst="rect">
              <a:avLst/>
            </a:prstGeom>
          </p:spPr>
        </p:pic>
        <p:grpSp>
          <p:nvGrpSpPr>
            <p:cNvPr id="22" name="Group 76"/>
            <p:cNvGrpSpPr/>
            <p:nvPr/>
          </p:nvGrpSpPr>
          <p:grpSpPr>
            <a:xfrm>
              <a:off x="1371600" y="2019300"/>
              <a:ext cx="381001" cy="381000"/>
              <a:chOff x="1485900" y="2019300"/>
              <a:chExt cx="381001" cy="381000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1485900" y="2019300"/>
                <a:ext cx="381000" cy="381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3"/>
              <p:cNvGrpSpPr/>
              <p:nvPr/>
            </p:nvGrpSpPr>
            <p:grpSpPr>
              <a:xfrm>
                <a:off x="1504951" y="2019300"/>
                <a:ext cx="361950" cy="342900"/>
                <a:chOff x="609600" y="1609796"/>
                <a:chExt cx="402166" cy="381000"/>
              </a:xfrm>
            </p:grpSpPr>
            <p:pic>
              <p:nvPicPr>
                <p:cNvPr id="66" name="Picture 65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67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58" name="Rounded Rectangle 57"/>
            <p:cNvSpPr/>
            <p:nvPr/>
          </p:nvSpPr>
          <p:spPr>
            <a:xfrm>
              <a:off x="2743200" y="2019300"/>
              <a:ext cx="381000" cy="381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B</a:t>
              </a:r>
              <a:endParaRPr lang="en-US" sz="2200" b="1" dirty="0"/>
            </a:p>
          </p:txBody>
        </p:sp>
        <p:cxnSp>
          <p:nvCxnSpPr>
            <p:cNvPr id="59" name="Straight Arrow Connector 58"/>
            <p:cNvCxnSpPr>
              <a:stCxn id="62" idx="3"/>
              <a:endCxn id="56" idx="1"/>
            </p:cNvCxnSpPr>
            <p:nvPr/>
          </p:nvCxnSpPr>
          <p:spPr>
            <a:xfrm>
              <a:off x="1143000" y="2209800"/>
              <a:ext cx="2286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6" idx="3"/>
              <a:endCxn id="65" idx="1"/>
            </p:cNvCxnSpPr>
            <p:nvPr/>
          </p:nvCxnSpPr>
          <p:spPr>
            <a:xfrm>
              <a:off x="1752600" y="22098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65" idx="3"/>
              <a:endCxn id="58" idx="1"/>
            </p:cNvCxnSpPr>
            <p:nvPr/>
          </p:nvCxnSpPr>
          <p:spPr>
            <a:xfrm>
              <a:off x="2438400" y="22098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62" name="Picture 61" descr="globe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1981200"/>
              <a:ext cx="457200" cy="457200"/>
            </a:xfrm>
            <a:prstGeom prst="rect">
              <a:avLst/>
            </a:prstGeom>
          </p:spPr>
        </p:pic>
        <p:grpSp>
          <p:nvGrpSpPr>
            <p:cNvPr id="24" name="Group 9"/>
            <p:cNvGrpSpPr/>
            <p:nvPr/>
          </p:nvGrpSpPr>
          <p:grpSpPr>
            <a:xfrm>
              <a:off x="2057400" y="2019300"/>
              <a:ext cx="381000" cy="381000"/>
              <a:chOff x="7848600" y="1600200"/>
              <a:chExt cx="685800" cy="685800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5" name="Picture 64" descr="server_sync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</p:grpSp>
      <p:cxnSp>
        <p:nvCxnSpPr>
          <p:cNvPr id="68" name="Straight Arrow Connector 67"/>
          <p:cNvCxnSpPr>
            <a:stCxn id="12" idx="0"/>
            <a:endCxn id="10" idx="2"/>
          </p:cNvCxnSpPr>
          <p:nvPr/>
        </p:nvCxnSpPr>
        <p:spPr>
          <a:xfrm flipV="1">
            <a:off x="6399276" y="3124200"/>
            <a:ext cx="0" cy="5334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54"/>
          <p:cNvGrpSpPr/>
          <p:nvPr/>
        </p:nvGrpSpPr>
        <p:grpSpPr>
          <a:xfrm>
            <a:off x="609600" y="4953000"/>
            <a:ext cx="2670048" cy="1219200"/>
            <a:chOff x="1524000" y="1524000"/>
            <a:chExt cx="6324600" cy="1219200"/>
          </a:xfrm>
        </p:grpSpPr>
        <p:sp>
          <p:nvSpPr>
            <p:cNvPr id="57" name="Rounded Rectangle 56"/>
            <p:cNvSpPr/>
            <p:nvPr/>
          </p:nvSpPr>
          <p:spPr>
            <a:xfrm>
              <a:off x="1524000" y="1524000"/>
              <a:ext cx="6324600" cy="12192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45916" y="1600200"/>
              <a:ext cx="599172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/>
                  </a:solidFill>
                </a:rPr>
                <a:t>Software</a:t>
              </a:r>
              <a:br>
                <a:rPr lang="en-US" sz="3200" b="1" dirty="0" smtClean="0">
                  <a:solidFill>
                    <a:schemeClr val="accent5"/>
                  </a:solidFill>
                </a:rPr>
              </a:br>
              <a:r>
                <a:rPr lang="en-US" sz="3200" b="1" dirty="0" smtClean="0">
                  <a:solidFill>
                    <a:schemeClr val="accent5"/>
                  </a:solidFill>
                </a:rPr>
                <a:t>SDN Switches</a:t>
              </a:r>
              <a:endParaRPr lang="en-US" sz="3200" b="1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165" name="Straight Arrow Connector 164"/>
          <p:cNvCxnSpPr/>
          <p:nvPr/>
        </p:nvCxnSpPr>
        <p:spPr>
          <a:xfrm flipH="1" flipV="1">
            <a:off x="3276600" y="3429000"/>
            <a:ext cx="152400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H="1">
            <a:off x="3276600" y="5562600"/>
            <a:ext cx="152400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3276600" y="4191000"/>
            <a:ext cx="15240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191000" y="4267200"/>
            <a:ext cx="6096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122"/>
          <p:cNvGrpSpPr/>
          <p:nvPr/>
        </p:nvGrpSpPr>
        <p:grpSpPr>
          <a:xfrm>
            <a:off x="609600" y="3886200"/>
            <a:ext cx="2667000" cy="762000"/>
            <a:chOff x="609600" y="3886200"/>
            <a:chExt cx="2667000" cy="762000"/>
          </a:xfrm>
        </p:grpSpPr>
        <p:sp>
          <p:nvSpPr>
            <p:cNvPr id="97" name="Rounded Rectangle 96"/>
            <p:cNvSpPr/>
            <p:nvPr/>
          </p:nvSpPr>
          <p:spPr>
            <a:xfrm>
              <a:off x="609600" y="3886200"/>
              <a:ext cx="2667000" cy="762000"/>
            </a:xfrm>
            <a:prstGeom prst="roundRect">
              <a:avLst/>
            </a:prstGeom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4" name="Picture 123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19200" y="4114800"/>
              <a:ext cx="304800" cy="179882"/>
            </a:xfrm>
            <a:prstGeom prst="rect">
              <a:avLst/>
            </a:prstGeom>
          </p:spPr>
        </p:pic>
        <p:pic>
          <p:nvPicPr>
            <p:cNvPr id="125" name="Picture 124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2000" y="4419600"/>
              <a:ext cx="381000" cy="159608"/>
            </a:xfrm>
            <a:prstGeom prst="rect">
              <a:avLst/>
            </a:prstGeom>
          </p:spPr>
        </p:pic>
        <p:pic>
          <p:nvPicPr>
            <p:cNvPr id="126" name="Picture 125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43000" y="4419600"/>
              <a:ext cx="381000" cy="159608"/>
            </a:xfrm>
            <a:prstGeom prst="rect">
              <a:avLst/>
            </a:prstGeom>
          </p:spPr>
        </p:pic>
        <p:pic>
          <p:nvPicPr>
            <p:cNvPr id="127" name="Picture 126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4000" y="4419600"/>
              <a:ext cx="381000" cy="159608"/>
            </a:xfrm>
            <a:prstGeom prst="rect">
              <a:avLst/>
            </a:prstGeom>
          </p:spPr>
        </p:pic>
        <p:pic>
          <p:nvPicPr>
            <p:cNvPr id="128" name="Picture 127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81200" y="4419600"/>
              <a:ext cx="381000" cy="159608"/>
            </a:xfrm>
            <a:prstGeom prst="rect">
              <a:avLst/>
            </a:prstGeom>
          </p:spPr>
        </p:pic>
        <p:pic>
          <p:nvPicPr>
            <p:cNvPr id="129" name="Picture 128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62200" y="4419600"/>
              <a:ext cx="381000" cy="159608"/>
            </a:xfrm>
            <a:prstGeom prst="rect">
              <a:avLst/>
            </a:prstGeom>
          </p:spPr>
        </p:pic>
        <p:pic>
          <p:nvPicPr>
            <p:cNvPr id="130" name="Picture 129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43200" y="4419600"/>
              <a:ext cx="381000" cy="159608"/>
            </a:xfrm>
            <a:prstGeom prst="rect">
              <a:avLst/>
            </a:prstGeom>
          </p:spPr>
        </p:pic>
        <p:pic>
          <p:nvPicPr>
            <p:cNvPr id="131" name="Picture 130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62200" y="4114800"/>
              <a:ext cx="304800" cy="179882"/>
            </a:xfrm>
            <a:prstGeom prst="rect">
              <a:avLst/>
            </a:prstGeom>
          </p:spPr>
        </p:pic>
        <p:pic>
          <p:nvPicPr>
            <p:cNvPr id="132" name="Picture 131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28800" y="4011118"/>
              <a:ext cx="304800" cy="179882"/>
            </a:xfrm>
            <a:prstGeom prst="rect">
              <a:avLst/>
            </a:prstGeom>
          </p:spPr>
        </p:pic>
        <p:cxnSp>
          <p:nvCxnSpPr>
            <p:cNvPr id="133" name="Straight Arrow Connector 132"/>
            <p:cNvCxnSpPr>
              <a:stCxn id="125" idx="0"/>
              <a:endCxn id="124" idx="2"/>
            </p:cNvCxnSpPr>
            <p:nvPr/>
          </p:nvCxnSpPr>
          <p:spPr>
            <a:xfrm flipV="1">
              <a:off x="952500" y="4294682"/>
              <a:ext cx="419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26" idx="0"/>
              <a:endCxn id="124" idx="2"/>
            </p:cNvCxnSpPr>
            <p:nvPr/>
          </p:nvCxnSpPr>
          <p:spPr>
            <a:xfrm flipV="1">
              <a:off x="1333500" y="4294682"/>
              <a:ext cx="38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27" idx="0"/>
              <a:endCxn id="124" idx="2"/>
            </p:cNvCxnSpPr>
            <p:nvPr/>
          </p:nvCxnSpPr>
          <p:spPr>
            <a:xfrm flipH="1" flipV="1">
              <a:off x="1371600" y="4294682"/>
              <a:ext cx="3429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128" idx="0"/>
              <a:endCxn id="131" idx="2"/>
            </p:cNvCxnSpPr>
            <p:nvPr/>
          </p:nvCxnSpPr>
          <p:spPr>
            <a:xfrm flipV="1">
              <a:off x="2171700" y="4294682"/>
              <a:ext cx="3429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31" idx="2"/>
              <a:endCxn id="129" idx="0"/>
            </p:cNvCxnSpPr>
            <p:nvPr/>
          </p:nvCxnSpPr>
          <p:spPr>
            <a:xfrm>
              <a:off x="2514600" y="4294682"/>
              <a:ext cx="38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131" idx="2"/>
              <a:endCxn id="130" idx="0"/>
            </p:cNvCxnSpPr>
            <p:nvPr/>
          </p:nvCxnSpPr>
          <p:spPr>
            <a:xfrm>
              <a:off x="2514600" y="4294682"/>
              <a:ext cx="419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31" idx="1"/>
              <a:endCxn id="132" idx="3"/>
            </p:cNvCxnSpPr>
            <p:nvPr/>
          </p:nvCxnSpPr>
          <p:spPr>
            <a:xfrm flipH="1" flipV="1">
              <a:off x="2133600" y="4101059"/>
              <a:ext cx="228600" cy="10368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24" idx="3"/>
              <a:endCxn id="132" idx="1"/>
            </p:cNvCxnSpPr>
            <p:nvPr/>
          </p:nvCxnSpPr>
          <p:spPr>
            <a:xfrm flipV="1">
              <a:off x="1524000" y="4101059"/>
              <a:ext cx="304800" cy="10368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667000" y="4173379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100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132764" y="3944779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250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447800" y="39624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470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382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360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812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680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5240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730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>
            <a:off x="0" y="1219200"/>
            <a:ext cx="9144000" cy="510540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16"/>
          <p:cNvGrpSpPr/>
          <p:nvPr/>
        </p:nvGrpSpPr>
        <p:grpSpPr>
          <a:xfrm>
            <a:off x="4800600" y="2362200"/>
            <a:ext cx="3197352" cy="762000"/>
            <a:chOff x="2743200" y="4267200"/>
            <a:chExt cx="2667000" cy="762000"/>
          </a:xfrm>
        </p:grpSpPr>
        <p:sp>
          <p:nvSpPr>
            <p:cNvPr id="10" name="Rectangle 9"/>
            <p:cNvSpPr/>
            <p:nvPr/>
          </p:nvSpPr>
          <p:spPr>
            <a:xfrm>
              <a:off x="2743200" y="4267200"/>
              <a:ext cx="2667000" cy="762000"/>
            </a:xfrm>
            <a:prstGeom prst="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17820" y="4343400"/>
              <a:ext cx="11387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Scaling</a:t>
              </a:r>
              <a:endParaRPr lang="en-US" sz="3200" b="1" dirty="0"/>
            </a:p>
          </p:txBody>
        </p:sp>
      </p:grpSp>
      <p:grpSp>
        <p:nvGrpSpPr>
          <p:cNvPr id="28" name="Group 13"/>
          <p:cNvGrpSpPr/>
          <p:nvPr/>
        </p:nvGrpSpPr>
        <p:grpSpPr>
          <a:xfrm>
            <a:off x="4800600" y="3657600"/>
            <a:ext cx="3197352" cy="762000"/>
            <a:chOff x="4191000" y="3352800"/>
            <a:chExt cx="22098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191000" y="3352800"/>
              <a:ext cx="2209800" cy="762000"/>
            </a:xfrm>
            <a:prstGeom prst="rect">
              <a:avLst/>
            </a:prstGeom>
            <a:ln w="571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67200" y="3429000"/>
              <a:ext cx="20305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Placement</a:t>
              </a:r>
              <a:endParaRPr lang="en-US" sz="3200" b="1" dirty="0"/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4800600" y="4953000"/>
            <a:ext cx="3200400" cy="762000"/>
            <a:chOff x="3200400" y="5105400"/>
            <a:chExt cx="3276600" cy="762000"/>
          </a:xfrm>
        </p:grpSpPr>
        <p:sp>
          <p:nvSpPr>
            <p:cNvPr id="15" name="Rectangle 14"/>
            <p:cNvSpPr/>
            <p:nvPr/>
          </p:nvSpPr>
          <p:spPr>
            <a:xfrm>
              <a:off x="3200400" y="5105400"/>
              <a:ext cx="3276600" cy="762000"/>
            </a:xfrm>
            <a:prstGeom prst="rect">
              <a:avLst/>
            </a:prstGeom>
            <a:ln w="57150">
              <a:solidFill>
                <a:schemeClr val="accent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5181600"/>
              <a:ext cx="31255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Flow Distribution</a:t>
              </a:r>
              <a:endParaRPr lang="en-US" sz="3200" b="1" dirty="0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4724400" y="4876800"/>
            <a:ext cx="3352800" cy="91440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Goal: minimize network effects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Triggers</a:t>
            </a:r>
          </a:p>
          <a:p>
            <a:pPr lvl="1"/>
            <a:r>
              <a:rPr lang="en-US" dirty="0" smtClean="0"/>
              <a:t>Scaling (tenant-specific)</a:t>
            </a:r>
          </a:p>
          <a:p>
            <a:pPr lvl="1"/>
            <a:r>
              <a:rPr lang="en-US" dirty="0" smtClean="0"/>
              <a:t>Periodically (all tenants)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Network-aware flow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674B-3BBF-4D1B-86EA-B49C8354B629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54930" y="1981200"/>
            <a:ext cx="2362200" cy="2667000"/>
            <a:chOff x="4140930" y="3433465"/>
            <a:chExt cx="2362200" cy="2667000"/>
          </a:xfrm>
        </p:grpSpPr>
        <p:sp>
          <p:nvSpPr>
            <p:cNvPr id="42" name="Rectangle 41"/>
            <p:cNvSpPr/>
            <p:nvPr/>
          </p:nvSpPr>
          <p:spPr>
            <a:xfrm>
              <a:off x="4140930" y="5334000"/>
              <a:ext cx="23622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40930" y="3505200"/>
              <a:ext cx="2362200" cy="1371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24400" y="3433465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Rack A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800600" y="5638800"/>
              <a:ext cx="10278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Rack B</a:t>
              </a:r>
              <a:endParaRPr lang="en-US" sz="2400" dirty="0"/>
            </a:p>
          </p:txBody>
        </p:sp>
      </p:grpSp>
      <p:grpSp>
        <p:nvGrpSpPr>
          <p:cNvPr id="48" name="Group 15"/>
          <p:cNvGrpSpPr/>
          <p:nvPr/>
        </p:nvGrpSpPr>
        <p:grpSpPr>
          <a:xfrm>
            <a:off x="1931130" y="3957935"/>
            <a:ext cx="533400" cy="533400"/>
            <a:chOff x="4114800" y="1981200"/>
            <a:chExt cx="685800" cy="685800"/>
          </a:xfrm>
        </p:grpSpPr>
        <p:sp>
          <p:nvSpPr>
            <p:cNvPr id="50" name="Rounded Rectangle 49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53" name="Group 15"/>
          <p:cNvGrpSpPr/>
          <p:nvPr/>
        </p:nvGrpSpPr>
        <p:grpSpPr>
          <a:xfrm>
            <a:off x="1931130" y="2357735"/>
            <a:ext cx="533400" cy="533400"/>
            <a:chOff x="4114800" y="1981200"/>
            <a:chExt cx="685800" cy="685800"/>
          </a:xfrm>
        </p:grpSpPr>
        <p:sp>
          <p:nvSpPr>
            <p:cNvPr id="54" name="Rounded Rectangle 53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36" name="Group 35"/>
          <p:cNvGrpSpPr/>
          <p:nvPr/>
        </p:nvGrpSpPr>
        <p:grpSpPr>
          <a:xfrm>
            <a:off x="3607530" y="2129135"/>
            <a:ext cx="533400" cy="533400"/>
            <a:chOff x="3607530" y="2129135"/>
            <a:chExt cx="533400" cy="533400"/>
          </a:xfrm>
        </p:grpSpPr>
        <p:sp>
          <p:nvSpPr>
            <p:cNvPr id="56" name="Rounded Rectangle 55"/>
            <p:cNvSpPr/>
            <p:nvPr/>
          </p:nvSpPr>
          <p:spPr>
            <a:xfrm>
              <a:off x="3607530" y="2129135"/>
              <a:ext cx="533400" cy="5334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3"/>
            <p:cNvGrpSpPr/>
            <p:nvPr/>
          </p:nvGrpSpPr>
          <p:grpSpPr>
            <a:xfrm>
              <a:off x="3641821" y="2140565"/>
              <a:ext cx="480060" cy="480060"/>
              <a:chOff x="609600" y="1609796"/>
              <a:chExt cx="381000" cy="381000"/>
            </a:xfrm>
          </p:grpSpPr>
          <p:pic>
            <p:nvPicPr>
              <p:cNvPr id="58" name="Picture 57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9600" y="1609796"/>
                <a:ext cx="381000" cy="38100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9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38" name="Group 37"/>
          <p:cNvGrpSpPr/>
          <p:nvPr/>
        </p:nvGrpSpPr>
        <p:grpSpPr>
          <a:xfrm>
            <a:off x="3607530" y="2814935"/>
            <a:ext cx="533400" cy="533400"/>
            <a:chOff x="3607530" y="2814935"/>
            <a:chExt cx="533400" cy="533400"/>
          </a:xfrm>
        </p:grpSpPr>
        <p:sp>
          <p:nvSpPr>
            <p:cNvPr id="60" name="Rounded Rectangle 59"/>
            <p:cNvSpPr/>
            <p:nvPr/>
          </p:nvSpPr>
          <p:spPr>
            <a:xfrm>
              <a:off x="3607530" y="2814935"/>
              <a:ext cx="533400" cy="5334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3"/>
            <p:cNvGrpSpPr/>
            <p:nvPr/>
          </p:nvGrpSpPr>
          <p:grpSpPr>
            <a:xfrm>
              <a:off x="3641821" y="2826365"/>
              <a:ext cx="480060" cy="480060"/>
              <a:chOff x="609600" y="1609796"/>
              <a:chExt cx="381000" cy="381000"/>
            </a:xfrm>
          </p:grpSpPr>
          <p:pic>
            <p:nvPicPr>
              <p:cNvPr id="62" name="Picture 61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9600" y="1609796"/>
                <a:ext cx="381000" cy="38100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3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39" name="Group 38"/>
          <p:cNvGrpSpPr/>
          <p:nvPr/>
        </p:nvGrpSpPr>
        <p:grpSpPr>
          <a:xfrm>
            <a:off x="3607530" y="3957935"/>
            <a:ext cx="533400" cy="533400"/>
            <a:chOff x="3607530" y="3957935"/>
            <a:chExt cx="533400" cy="533400"/>
          </a:xfrm>
        </p:grpSpPr>
        <p:sp>
          <p:nvSpPr>
            <p:cNvPr id="64" name="Rounded Rectangle 63"/>
            <p:cNvSpPr/>
            <p:nvPr/>
          </p:nvSpPr>
          <p:spPr>
            <a:xfrm>
              <a:off x="3607530" y="3957935"/>
              <a:ext cx="533400" cy="5334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23"/>
            <p:cNvGrpSpPr/>
            <p:nvPr/>
          </p:nvGrpSpPr>
          <p:grpSpPr>
            <a:xfrm>
              <a:off x="3641821" y="3969365"/>
              <a:ext cx="480060" cy="480060"/>
              <a:chOff x="609600" y="1609796"/>
              <a:chExt cx="381000" cy="381000"/>
            </a:xfrm>
          </p:grpSpPr>
          <p:pic>
            <p:nvPicPr>
              <p:cNvPr id="66" name="Picture 65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9600" y="1609796"/>
                <a:ext cx="381000" cy="38100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67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70" name="Straight Connector 69"/>
          <p:cNvCxnSpPr>
            <a:endCxn id="56" idx="1"/>
          </p:cNvCxnSpPr>
          <p:nvPr/>
        </p:nvCxnSpPr>
        <p:spPr>
          <a:xfrm flipV="1">
            <a:off x="2464530" y="2395835"/>
            <a:ext cx="1143000" cy="22860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60" idx="1"/>
          </p:cNvCxnSpPr>
          <p:nvPr/>
        </p:nvCxnSpPr>
        <p:spPr>
          <a:xfrm>
            <a:off x="2464530" y="2624435"/>
            <a:ext cx="1143000" cy="45720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56" idx="1"/>
          </p:cNvCxnSpPr>
          <p:nvPr/>
        </p:nvCxnSpPr>
        <p:spPr>
          <a:xfrm flipV="1">
            <a:off x="2464530" y="2395835"/>
            <a:ext cx="1143000" cy="1828800"/>
          </a:xfrm>
          <a:prstGeom prst="line">
            <a:avLst/>
          </a:prstGeom>
          <a:ln w="127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0" idx="1"/>
          </p:cNvCxnSpPr>
          <p:nvPr/>
        </p:nvCxnSpPr>
        <p:spPr>
          <a:xfrm flipH="1">
            <a:off x="2464530" y="3081635"/>
            <a:ext cx="1143000" cy="1143000"/>
          </a:xfrm>
          <a:prstGeom prst="line">
            <a:avLst/>
          </a:prstGeom>
          <a:ln w="127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4" idx="1"/>
          </p:cNvCxnSpPr>
          <p:nvPr/>
        </p:nvCxnSpPr>
        <p:spPr>
          <a:xfrm flipH="1">
            <a:off x="2464530" y="4224635"/>
            <a:ext cx="1143000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04800" y="2756118"/>
            <a:ext cx="144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aseline="30000" dirty="0" smtClean="0"/>
              <a:t>1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of </a:t>
            </a:r>
            <a:br>
              <a:rPr lang="en-US" sz="2800" dirty="0" smtClean="0"/>
            </a:br>
            <a:r>
              <a:rPr lang="en-US" sz="2800" dirty="0" smtClean="0"/>
              <a:t>traffic</a:t>
            </a:r>
            <a:br>
              <a:rPr lang="en-US" sz="2800" dirty="0" smtClean="0"/>
            </a:br>
            <a:r>
              <a:rPr lang="en-US" sz="2800" dirty="0" smtClean="0"/>
              <a:t>(instead of 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1828800" y="3653135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2000" y="2249775"/>
            <a:ext cx="4038600" cy="21698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3838" indent="-223838">
              <a:spcAft>
                <a:spcPts val="600"/>
              </a:spcAft>
            </a:pPr>
            <a:r>
              <a:rPr lang="en-US" sz="2000" b="1" u="sng" dirty="0" smtClean="0">
                <a:solidFill>
                  <a:schemeClr val="dk1"/>
                </a:solidFill>
              </a:rPr>
              <a:t>Linear Program</a:t>
            </a:r>
          </a:p>
          <a:p>
            <a:pPr marL="223838" indent="-223838">
              <a:spcAft>
                <a:spcPts val="600"/>
              </a:spcAft>
            </a:pPr>
            <a:r>
              <a:rPr lang="en-US" sz="2000" b="1" i="1" dirty="0" smtClean="0">
                <a:solidFill>
                  <a:schemeClr val="dk1"/>
                </a:solidFill>
              </a:rPr>
              <a:t>Input: </a:t>
            </a:r>
            <a:r>
              <a:rPr lang="en-US" sz="2000" b="1" dirty="0" smtClean="0">
                <a:solidFill>
                  <a:schemeClr val="dk1"/>
                </a:solidFill>
              </a:rPr>
              <a:t>tenant chain, incoming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dk1"/>
                </a:solidFill>
              </a:rPr>
              <a:t>traffic volume, traffic ratios,  placement</a:t>
            </a:r>
          </a:p>
          <a:p>
            <a:pPr marL="223838" indent="-223838">
              <a:spcAft>
                <a:spcPts val="600"/>
              </a:spcAft>
            </a:pPr>
            <a:r>
              <a:rPr lang="en-US" sz="2000" b="1" i="1" dirty="0" smtClean="0">
                <a:solidFill>
                  <a:schemeClr val="dk1"/>
                </a:solidFill>
              </a:rPr>
              <a:t>Minimize: </a:t>
            </a:r>
            <a:r>
              <a:rPr lang="en-US" sz="2000" b="1" dirty="0" smtClean="0">
                <a:solidFill>
                  <a:schemeClr val="dk1"/>
                </a:solidFill>
              </a:rPr>
              <a:t>overall “cost” (aggregate traffic traversing inter-rack links)</a:t>
            </a:r>
          </a:p>
          <a:p>
            <a:pPr marL="223838" indent="-223838">
              <a:spcAft>
                <a:spcPts val="600"/>
              </a:spcAft>
            </a:pPr>
            <a:r>
              <a:rPr lang="en-US" sz="2000" b="1" i="1" dirty="0" smtClean="0">
                <a:solidFill>
                  <a:schemeClr val="dk1"/>
                </a:solidFill>
              </a:rPr>
              <a:t>Subject to:</a:t>
            </a:r>
            <a:r>
              <a:rPr lang="en-US" sz="2000" b="1" dirty="0" smtClean="0">
                <a:solidFill>
                  <a:schemeClr val="dk1"/>
                </a:solidFill>
              </a:rPr>
              <a:t> ≈ equal load; coverage </a:t>
            </a:r>
            <a:endParaRPr lang="en-US" sz="20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0" grpId="0"/>
      <p:bldP spid="35" grpId="0" uiExpand="1" build="p"/>
      <p:bldP spid="35" grpId="1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/>
          <p:cNvGrpSpPr/>
          <p:nvPr/>
        </p:nvGrpSpPr>
        <p:grpSpPr>
          <a:xfrm>
            <a:off x="6248400" y="2971800"/>
            <a:ext cx="2514600" cy="2133600"/>
            <a:chOff x="5410200" y="1905000"/>
            <a:chExt cx="2514600" cy="2133600"/>
          </a:xfrm>
        </p:grpSpPr>
        <p:sp>
          <p:nvSpPr>
            <p:cNvPr id="92" name="Rounded Rectangle 91"/>
            <p:cNvSpPr/>
            <p:nvPr/>
          </p:nvSpPr>
          <p:spPr>
            <a:xfrm>
              <a:off x="5410200" y="1905000"/>
              <a:ext cx="2514600" cy="21336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638800" y="3377625"/>
              <a:ext cx="20573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70C0"/>
                  </a:solidFill>
                </a:rPr>
                <a:t>Floodlight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457200" y="1447800"/>
            <a:ext cx="2438400" cy="464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800" b="1" dirty="0" err="1" smtClean="0"/>
              <a:t>Xen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3733800"/>
            <a:ext cx="2057400" cy="1752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sz="2800" b="1" dirty="0" smtClean="0"/>
              <a:t>dom0</a:t>
            </a:r>
            <a:endParaRPr lang="en-US" sz="2800" b="1" dirty="0" smtClean="0">
              <a:solidFill>
                <a:schemeClr val="dk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1676400"/>
            <a:ext cx="1981200" cy="1447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228600" rtlCol="0" anchor="b" anchorCtr="0"/>
          <a:lstStyle/>
          <a:p>
            <a:pPr algn="ctr"/>
            <a:r>
              <a:rPr lang="en-US" sz="2800" b="1" dirty="0" err="1" smtClean="0"/>
              <a:t>domU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914400" y="3886200"/>
            <a:ext cx="16002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Open </a:t>
            </a:r>
            <a:br>
              <a:rPr lang="en-US" sz="2800" b="1" dirty="0" smtClean="0"/>
            </a:br>
            <a:r>
              <a:rPr lang="en-US" sz="2800" b="1" dirty="0" err="1" smtClean="0"/>
              <a:t>vSwitch</a:t>
            </a:r>
            <a:endParaRPr lang="en-US" sz="2800" b="1" dirty="0" smtClean="0">
              <a:solidFill>
                <a:schemeClr val="dk1"/>
              </a:solidFill>
            </a:endParaRPr>
          </a:p>
        </p:txBody>
      </p:sp>
      <p:grpSp>
        <p:nvGrpSpPr>
          <p:cNvPr id="14" name="Group 15"/>
          <p:cNvGrpSpPr/>
          <p:nvPr/>
        </p:nvGrpSpPr>
        <p:grpSpPr>
          <a:xfrm>
            <a:off x="1371600" y="1752600"/>
            <a:ext cx="685800" cy="685800"/>
            <a:chOff x="4114800" y="1981200"/>
            <a:chExt cx="6858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sp>
        <p:nvSpPr>
          <p:cNvPr id="19" name="Rectangle 18"/>
          <p:cNvSpPr/>
          <p:nvPr/>
        </p:nvSpPr>
        <p:spPr>
          <a:xfrm>
            <a:off x="1325380" y="2895600"/>
            <a:ext cx="762000" cy="57331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eth0</a:t>
            </a:r>
            <a:endParaRPr lang="en-US" sz="2400" b="1" dirty="0"/>
          </a:p>
        </p:txBody>
      </p:sp>
      <p:cxnSp>
        <p:nvCxnSpPr>
          <p:cNvPr id="22" name="Straight Connector 21"/>
          <p:cNvCxnSpPr>
            <a:stCxn id="19" idx="2"/>
            <a:endCxn id="13" idx="0"/>
          </p:cNvCxnSpPr>
          <p:nvPr/>
        </p:nvCxnSpPr>
        <p:spPr>
          <a:xfrm>
            <a:off x="1706380" y="3468914"/>
            <a:ext cx="8120" cy="4172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4267200" y="1447800"/>
            <a:ext cx="1295400" cy="1905000"/>
            <a:chOff x="4572000" y="1447800"/>
            <a:chExt cx="1295400" cy="1905000"/>
          </a:xfrm>
        </p:grpSpPr>
        <p:sp>
          <p:nvSpPr>
            <p:cNvPr id="32" name="Rectangle 31"/>
            <p:cNvSpPr/>
            <p:nvPr/>
          </p:nvSpPr>
          <p:spPr>
            <a:xfrm>
              <a:off x="4572000" y="1447800"/>
              <a:ext cx="1295400" cy="1905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724400" y="2514599"/>
              <a:ext cx="990600" cy="68580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endParaRPr lang="en-US" sz="2800" b="1" dirty="0" smtClean="0">
                <a:solidFill>
                  <a:schemeClr val="dk1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876800" y="2667000"/>
              <a:ext cx="685800" cy="3810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chemeClr val="dk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724400" y="1600200"/>
              <a:ext cx="990600" cy="685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bIns="228600" rtlCol="0" anchor="b" anchorCtr="0"/>
            <a:lstStyle/>
            <a:p>
              <a:pPr algn="ctr"/>
              <a:endParaRPr lang="en-US" sz="2800" b="1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29200" y="2133600"/>
              <a:ext cx="381000" cy="28665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267200" y="4267200"/>
            <a:ext cx="1295400" cy="1905000"/>
            <a:chOff x="4572000" y="3505200"/>
            <a:chExt cx="1295400" cy="1905000"/>
          </a:xfrm>
        </p:grpSpPr>
        <p:sp>
          <p:nvSpPr>
            <p:cNvPr id="61" name="Rectangle 60"/>
            <p:cNvSpPr/>
            <p:nvPr/>
          </p:nvSpPr>
          <p:spPr>
            <a:xfrm>
              <a:off x="4572000" y="3505200"/>
              <a:ext cx="1295400" cy="1905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4724400" y="4571999"/>
              <a:ext cx="990600" cy="68580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endParaRPr lang="en-US" sz="2800" b="1" dirty="0" smtClean="0">
                <a:solidFill>
                  <a:schemeClr val="dk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876800" y="4724400"/>
              <a:ext cx="685800" cy="3810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chemeClr val="dk1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724400" y="3657600"/>
              <a:ext cx="990600" cy="685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bIns="228600" rtlCol="0" anchor="b" anchorCtr="0"/>
            <a:lstStyle/>
            <a:p>
              <a:pPr algn="ctr"/>
              <a:endParaRPr lang="en-US" sz="2800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029200" y="4191000"/>
              <a:ext cx="381000" cy="28665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00800" y="3124200"/>
            <a:ext cx="2209800" cy="1219200"/>
            <a:chOff x="5562600" y="3505200"/>
            <a:chExt cx="2209800" cy="1219200"/>
          </a:xfrm>
        </p:grpSpPr>
        <p:sp>
          <p:nvSpPr>
            <p:cNvPr id="88" name="Rounded Rectangle 87"/>
            <p:cNvSpPr/>
            <p:nvPr/>
          </p:nvSpPr>
          <p:spPr>
            <a:xfrm>
              <a:off x="5562600" y="3505200"/>
              <a:ext cx="2209800" cy="12192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638800" y="3581400"/>
              <a:ext cx="20573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C00000"/>
                  </a:solidFill>
                </a:rPr>
                <a:t>Stratos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/>
              </a:r>
              <a:br>
                <a:rPr lang="en-US" sz="3200" b="1" dirty="0" smtClean="0">
                  <a:solidFill>
                    <a:srgbClr val="C00000"/>
                  </a:solidFill>
                </a:rPr>
              </a:br>
              <a:r>
                <a:rPr lang="en-US" sz="3200" b="1" dirty="0" smtClean="0">
                  <a:solidFill>
                    <a:srgbClr val="C00000"/>
                  </a:solidFill>
                </a:rPr>
                <a:t>Controller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77" name="Straight Connector 76"/>
          <p:cNvCxnSpPr>
            <a:stCxn id="13" idx="3"/>
            <a:endCxn id="34" idx="1"/>
          </p:cNvCxnSpPr>
          <p:nvPr/>
        </p:nvCxnSpPr>
        <p:spPr>
          <a:xfrm flipV="1">
            <a:off x="2514600" y="2857500"/>
            <a:ext cx="2057400" cy="1524000"/>
          </a:xfrm>
          <a:prstGeom prst="line">
            <a:avLst/>
          </a:prstGeom>
          <a:ln w="127000" cmpd="dbl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3" idx="3"/>
            <a:endCxn id="63" idx="1"/>
          </p:cNvCxnSpPr>
          <p:nvPr/>
        </p:nvCxnSpPr>
        <p:spPr>
          <a:xfrm>
            <a:off x="2514600" y="4381500"/>
            <a:ext cx="2057400" cy="1295400"/>
          </a:xfrm>
          <a:prstGeom prst="line">
            <a:avLst/>
          </a:prstGeom>
          <a:ln w="127000" cmpd="dbl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34" idx="1"/>
            <a:endCxn id="63" idx="1"/>
          </p:cNvCxnSpPr>
          <p:nvPr/>
        </p:nvCxnSpPr>
        <p:spPr>
          <a:xfrm rot="10800000" flipV="1">
            <a:off x="4572000" y="2857500"/>
            <a:ext cx="12700" cy="2819400"/>
          </a:xfrm>
          <a:prstGeom prst="curvedConnector3">
            <a:avLst>
              <a:gd name="adj1" fmla="val 4396726"/>
            </a:avLst>
          </a:prstGeom>
          <a:ln w="127000" cmpd="dbl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3" idx="3"/>
            <a:endCxn id="88" idx="1"/>
          </p:cNvCxnSpPr>
          <p:nvPr/>
        </p:nvCxnSpPr>
        <p:spPr>
          <a:xfrm flipV="1">
            <a:off x="2514600" y="3733800"/>
            <a:ext cx="3886200" cy="647700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63" idx="3"/>
            <a:endCxn id="88" idx="1"/>
          </p:cNvCxnSpPr>
          <p:nvPr/>
        </p:nvCxnSpPr>
        <p:spPr>
          <a:xfrm flipV="1">
            <a:off x="5257800" y="3733800"/>
            <a:ext cx="1143000" cy="1943100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34" idx="3"/>
            <a:endCxn id="88" idx="1"/>
          </p:cNvCxnSpPr>
          <p:nvPr/>
        </p:nvCxnSpPr>
        <p:spPr>
          <a:xfrm>
            <a:off x="5257800" y="2857500"/>
            <a:ext cx="1143000" cy="876300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35" idx="3"/>
            <a:endCxn id="88" idx="1"/>
          </p:cNvCxnSpPr>
          <p:nvPr/>
        </p:nvCxnSpPr>
        <p:spPr>
          <a:xfrm>
            <a:off x="5410200" y="1943100"/>
            <a:ext cx="990600" cy="1790700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" idx="3"/>
            <a:endCxn id="88" idx="1"/>
          </p:cNvCxnSpPr>
          <p:nvPr/>
        </p:nvCxnSpPr>
        <p:spPr>
          <a:xfrm>
            <a:off x="2667000" y="2400300"/>
            <a:ext cx="3733800" cy="1333500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64" idx="3"/>
          </p:cNvCxnSpPr>
          <p:nvPr/>
        </p:nvCxnSpPr>
        <p:spPr>
          <a:xfrm flipV="1">
            <a:off x="5410200" y="3810000"/>
            <a:ext cx="914400" cy="952500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" grpId="0" animBg="1"/>
      <p:bldP spid="10" grpId="0" animBg="1"/>
      <p:bldP spid="13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–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Controller assigns tags to each flow</a:t>
            </a:r>
          </a:p>
          <a:p>
            <a:pPr lvl="1"/>
            <a:r>
              <a:rPr lang="en-US" dirty="0" smtClean="0"/>
              <a:t>Tag identifies path through specific instances</a:t>
            </a:r>
          </a:p>
          <a:p>
            <a:pPr lvl="1"/>
            <a:r>
              <a:rPr lang="en-US" dirty="0" smtClean="0"/>
              <a:t>Weighted round-robin assignment of tags to flows</a:t>
            </a:r>
          </a:p>
          <a:p>
            <a:r>
              <a:rPr lang="en-US" dirty="0" smtClean="0"/>
              <a:t>Packets tagged (use DSCP bits) at ingress switch</a:t>
            </a:r>
          </a:p>
          <a:p>
            <a:r>
              <a:rPr lang="en-US" dirty="0" smtClean="0"/>
              <a:t>“Interior” switches forward based on tag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5105400"/>
            <a:ext cx="1981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</a:rPr>
              <a:t>Open </a:t>
            </a:r>
            <a:r>
              <a:rPr lang="en-US" sz="2400" b="1" dirty="0" err="1" smtClean="0">
                <a:solidFill>
                  <a:schemeClr val="dk1"/>
                </a:solidFill>
              </a:rPr>
              <a:t>vSwitch</a:t>
            </a:r>
            <a:endParaRPr lang="en-US" sz="2400" b="1" dirty="0" smtClean="0">
              <a:solidFill>
                <a:schemeClr val="dk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14600" y="5105400"/>
            <a:ext cx="1981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</a:rPr>
              <a:t>Open </a:t>
            </a:r>
            <a:r>
              <a:rPr lang="en-US" sz="2400" b="1" dirty="0" err="1" smtClean="0">
                <a:solidFill>
                  <a:schemeClr val="dk1"/>
                </a:solidFill>
              </a:rPr>
              <a:t>vSwitch</a:t>
            </a:r>
            <a:endParaRPr lang="en-US" sz="2400" b="1" dirty="0" smtClean="0">
              <a:solidFill>
                <a:schemeClr val="dk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24400" y="5105400"/>
            <a:ext cx="1981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</a:rPr>
              <a:t>Open </a:t>
            </a:r>
            <a:r>
              <a:rPr lang="en-US" sz="2400" b="1" dirty="0" err="1" smtClean="0">
                <a:solidFill>
                  <a:schemeClr val="dk1"/>
                </a:solidFill>
              </a:rPr>
              <a:t>vSwitch</a:t>
            </a:r>
            <a:endParaRPr lang="en-US" sz="2400" b="1" dirty="0" smtClean="0">
              <a:solidFill>
                <a:schemeClr val="dk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934200" y="5105400"/>
            <a:ext cx="1981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</a:rPr>
              <a:t>Open </a:t>
            </a:r>
            <a:r>
              <a:rPr lang="en-US" sz="2400" b="1" dirty="0" err="1" smtClean="0">
                <a:solidFill>
                  <a:schemeClr val="dk1"/>
                </a:solidFill>
              </a:rPr>
              <a:t>vSwitch</a:t>
            </a:r>
            <a:endParaRPr lang="en-US" sz="2400" b="1" dirty="0" smtClean="0">
              <a:solidFill>
                <a:schemeClr val="dk1"/>
              </a:solidFill>
            </a:endParaRPr>
          </a:p>
        </p:txBody>
      </p:sp>
      <p:grpSp>
        <p:nvGrpSpPr>
          <p:cNvPr id="14" name="Group 15"/>
          <p:cNvGrpSpPr/>
          <p:nvPr/>
        </p:nvGrpSpPr>
        <p:grpSpPr>
          <a:xfrm>
            <a:off x="3200400" y="4343400"/>
            <a:ext cx="685800" cy="685800"/>
            <a:chOff x="4114800" y="1981200"/>
            <a:chExt cx="6858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17" name="Group 16"/>
          <p:cNvGrpSpPr/>
          <p:nvPr/>
        </p:nvGrpSpPr>
        <p:grpSpPr>
          <a:xfrm>
            <a:off x="5410200" y="4343400"/>
            <a:ext cx="685800" cy="685800"/>
            <a:chOff x="3607530" y="2129135"/>
            <a:chExt cx="533400" cy="533400"/>
          </a:xfrm>
        </p:grpSpPr>
        <p:sp>
          <p:nvSpPr>
            <p:cNvPr id="18" name="Rounded Rectangle 17"/>
            <p:cNvSpPr/>
            <p:nvPr/>
          </p:nvSpPr>
          <p:spPr>
            <a:xfrm>
              <a:off x="3607530" y="2129135"/>
              <a:ext cx="533400" cy="5334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23"/>
            <p:cNvGrpSpPr/>
            <p:nvPr/>
          </p:nvGrpSpPr>
          <p:grpSpPr>
            <a:xfrm>
              <a:off x="3641821" y="2140565"/>
              <a:ext cx="480060" cy="480060"/>
              <a:chOff x="609600" y="1609796"/>
              <a:chExt cx="381000" cy="381000"/>
            </a:xfrm>
          </p:grpSpPr>
          <p:pic>
            <p:nvPicPr>
              <p:cNvPr id="20" name="Picture 19" descr="magnifying_glass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9600" y="1609796"/>
                <a:ext cx="381000" cy="381000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1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2" name="Rectangle 21"/>
          <p:cNvSpPr/>
          <p:nvPr/>
        </p:nvSpPr>
        <p:spPr>
          <a:xfrm>
            <a:off x="7467600" y="4343400"/>
            <a:ext cx="9144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App</a:t>
            </a:r>
          </a:p>
        </p:txBody>
      </p:sp>
      <p:grpSp>
        <p:nvGrpSpPr>
          <p:cNvPr id="24" name="Group 46"/>
          <p:cNvGrpSpPr/>
          <p:nvPr/>
        </p:nvGrpSpPr>
        <p:grpSpPr>
          <a:xfrm>
            <a:off x="1066800" y="4267200"/>
            <a:ext cx="838200" cy="762000"/>
            <a:chOff x="1143000" y="4724400"/>
            <a:chExt cx="1222248" cy="1222248"/>
          </a:xfrm>
        </p:grpSpPr>
        <p:pic>
          <p:nvPicPr>
            <p:cNvPr id="25" name="Picture 24" descr="monitor-and-user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52600" y="5334000"/>
              <a:ext cx="612648" cy="612648"/>
            </a:xfrm>
            <a:prstGeom prst="rect">
              <a:avLst/>
            </a:prstGeom>
          </p:spPr>
        </p:pic>
        <p:pic>
          <p:nvPicPr>
            <p:cNvPr id="26" name="Picture 25" descr="monitor-and-user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2600" y="4724400"/>
              <a:ext cx="612648" cy="612648"/>
            </a:xfrm>
            <a:prstGeom prst="rect">
              <a:avLst/>
            </a:prstGeom>
          </p:spPr>
        </p:pic>
        <p:pic>
          <p:nvPicPr>
            <p:cNvPr id="27" name="Picture 26" descr="monitor-and-user3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3000" y="5334000"/>
              <a:ext cx="612648" cy="612648"/>
            </a:xfrm>
            <a:prstGeom prst="rect">
              <a:avLst/>
            </a:prstGeom>
          </p:spPr>
        </p:pic>
        <p:pic>
          <p:nvPicPr>
            <p:cNvPr id="28" name="Picture 27" descr="monitor-and-user4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43000" y="4724400"/>
              <a:ext cx="609600" cy="609600"/>
            </a:xfrm>
            <a:prstGeom prst="rect">
              <a:avLst/>
            </a:prstGeom>
          </p:spPr>
        </p:pic>
      </p:grpSp>
      <p:cxnSp>
        <p:nvCxnSpPr>
          <p:cNvPr id="30" name="Curved Connector 29"/>
          <p:cNvCxnSpPr>
            <a:stCxn id="7" idx="2"/>
            <a:endCxn id="11" idx="2"/>
          </p:cNvCxnSpPr>
          <p:nvPr/>
        </p:nvCxnSpPr>
        <p:spPr>
          <a:xfrm rot="16200000" flipH="1">
            <a:off x="2400300" y="4381500"/>
            <a:ext cx="12700" cy="2209800"/>
          </a:xfrm>
          <a:prstGeom prst="curvedConnector3">
            <a:avLst>
              <a:gd name="adj1" fmla="val 1800000"/>
            </a:avLst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1" idx="2"/>
            <a:endCxn id="12" idx="2"/>
          </p:cNvCxnSpPr>
          <p:nvPr/>
        </p:nvCxnSpPr>
        <p:spPr>
          <a:xfrm rot="16200000" flipH="1">
            <a:off x="4610100" y="4381500"/>
            <a:ext cx="12700" cy="2209800"/>
          </a:xfrm>
          <a:prstGeom prst="curvedConnector3">
            <a:avLst>
              <a:gd name="adj1" fmla="val 1800000"/>
            </a:avLst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2" idx="2"/>
            <a:endCxn id="13" idx="2"/>
          </p:cNvCxnSpPr>
          <p:nvPr/>
        </p:nvCxnSpPr>
        <p:spPr>
          <a:xfrm rot="16200000" flipH="1">
            <a:off x="6819900" y="4381500"/>
            <a:ext cx="12700" cy="2209800"/>
          </a:xfrm>
          <a:prstGeom prst="curvedConnector3">
            <a:avLst>
              <a:gd name="adj1" fmla="val 1800000"/>
            </a:avLst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1000" y="5493603"/>
            <a:ext cx="1145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Tag </a:t>
            </a:r>
            <a:br>
              <a:rPr lang="en-US" sz="2400" b="1" dirty="0" smtClean="0"/>
            </a:br>
            <a:r>
              <a:rPr lang="en-US" sz="2400" b="1" dirty="0" smtClean="0"/>
              <a:t>Packets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267200" y="5715000"/>
            <a:ext cx="2947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Forward based on tag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9786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1" grpId="0" animBg="1"/>
      <p:bldP spid="12" grpId="0" animBg="1"/>
      <p:bldP spid="13" grpId="0" animBg="1"/>
      <p:bldP spid="22" grpId="0" animBg="1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Evaluation: Placement &amp;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8" name="Picture 37" descr="aaa-vs-ara-allocs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1" y="1219200"/>
            <a:ext cx="3265714" cy="2286000"/>
          </a:xfrm>
          <a:prstGeom prst="rect">
            <a:avLst/>
          </a:prstGeom>
        </p:spPr>
      </p:pic>
      <p:pic>
        <p:nvPicPr>
          <p:cNvPr id="39" name="Picture 38" descr="aaa-vs-ara-servd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219200"/>
            <a:ext cx="3265714" cy="2286000"/>
          </a:xfrm>
          <a:prstGeom prst="rect">
            <a:avLst/>
          </a:prstGeom>
        </p:spPr>
      </p:pic>
      <p:pic>
        <p:nvPicPr>
          <p:cNvPr id="40" name="Picture 39" descr="aaa-vs-aau-allocs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21920" y="3877056"/>
            <a:ext cx="3276600" cy="2293620"/>
          </a:xfrm>
          <a:prstGeom prst="rect">
            <a:avLst/>
          </a:prstGeom>
        </p:spPr>
      </p:pic>
      <p:pic>
        <p:nvPicPr>
          <p:cNvPr id="41" name="Picture 40" descr="aaa-vs-aau-servd.ep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3810000"/>
            <a:ext cx="3276600" cy="229362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477000" y="1828800"/>
            <a:ext cx="25188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Spurious scaling</a:t>
            </a:r>
            <a:br>
              <a:rPr lang="en-US" sz="2800" dirty="0" smtClean="0"/>
            </a:br>
            <a:r>
              <a:rPr lang="en-US" sz="2800" dirty="0" smtClean="0"/>
              <a:t>Unmet demand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6477000" y="4191000"/>
            <a:ext cx="27565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Spurious scaling</a:t>
            </a:r>
          </a:p>
          <a:p>
            <a:r>
              <a:rPr lang="en-US" sz="2800" dirty="0" smtClean="0"/>
              <a:t>(not pronounced)</a:t>
            </a:r>
          </a:p>
          <a:p>
            <a:r>
              <a:rPr lang="en-US" sz="2800" dirty="0" smtClean="0"/>
              <a:t>Unmet demand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Evaluation: Scaling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/>
          <a:p>
            <a:fld id="{622C5A87-65DC-41FD-9E53-7EAC48455B9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5800" y="1524000"/>
            <a:ext cx="311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Scaling/Placement/Distribution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79973" y="2121932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Aware – ours</a:t>
            </a:r>
          </a:p>
          <a:p>
            <a:r>
              <a:rPr lang="en-US" dirty="0" smtClean="0"/>
              <a:t>Thresh - CPU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3601" y="2121932"/>
            <a:ext cx="1573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Aware – ours</a:t>
            </a:r>
          </a:p>
          <a:p>
            <a:r>
              <a:rPr lang="en-US" dirty="0" smtClean="0"/>
              <a:t>Rand - random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2618" y="2121932"/>
            <a:ext cx="1429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Aware – ours</a:t>
            </a:r>
          </a:p>
          <a:p>
            <a:r>
              <a:rPr lang="en-US" dirty="0" err="1" smtClean="0"/>
              <a:t>Uni</a:t>
            </a:r>
            <a:r>
              <a:rPr lang="en-US" dirty="0" smtClean="0"/>
              <a:t> - uniform</a:t>
            </a:r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10800000" flipV="1">
            <a:off x="4587859" y="1893332"/>
            <a:ext cx="282714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746873" y="1931432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862816" y="1958489"/>
            <a:ext cx="228600" cy="98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81000" y="1447800"/>
            <a:ext cx="3251200" cy="609600"/>
            <a:chOff x="228600" y="1524000"/>
            <a:chExt cx="2438400" cy="457200"/>
          </a:xfrm>
        </p:grpSpPr>
        <p:grpSp>
          <p:nvGrpSpPr>
            <p:cNvPr id="31" name="Group 15"/>
            <p:cNvGrpSpPr/>
            <p:nvPr/>
          </p:nvGrpSpPr>
          <p:grpSpPr>
            <a:xfrm>
              <a:off x="914400" y="1562100"/>
              <a:ext cx="381000" cy="381000"/>
              <a:chOff x="4457700" y="1981200"/>
              <a:chExt cx="685800" cy="6858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44577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6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4577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32" name="Group 83"/>
            <p:cNvGrpSpPr/>
            <p:nvPr/>
          </p:nvGrpSpPr>
          <p:grpSpPr>
            <a:xfrm>
              <a:off x="1600200" y="1562100"/>
              <a:ext cx="381000" cy="381000"/>
              <a:chOff x="2057400" y="1562100"/>
              <a:chExt cx="381000" cy="381000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2057400" y="1562100"/>
                <a:ext cx="381000" cy="381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23"/>
              <p:cNvGrpSpPr/>
              <p:nvPr/>
            </p:nvGrpSpPr>
            <p:grpSpPr>
              <a:xfrm>
                <a:off x="2076451" y="1584045"/>
                <a:ext cx="361949" cy="342900"/>
                <a:chOff x="609600" y="1609796"/>
                <a:chExt cx="402166" cy="381000"/>
              </a:xfrm>
            </p:grpSpPr>
            <p:pic>
              <p:nvPicPr>
                <p:cNvPr id="53" name="Picture 52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54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33" name="Rounded Rectangle 32"/>
            <p:cNvSpPr/>
            <p:nvPr/>
          </p:nvSpPr>
          <p:spPr>
            <a:xfrm>
              <a:off x="2286000" y="1562100"/>
              <a:ext cx="381000" cy="381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  <p:cxnSp>
          <p:nvCxnSpPr>
            <p:cNvPr id="34" name="Straight Arrow Connector 33"/>
            <p:cNvCxnSpPr>
              <a:stCxn id="37" idx="3"/>
              <a:endCxn id="56" idx="1"/>
            </p:cNvCxnSpPr>
            <p:nvPr/>
          </p:nvCxnSpPr>
          <p:spPr>
            <a:xfrm>
              <a:off x="685800" y="1752600"/>
              <a:ext cx="2286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56" idx="3"/>
              <a:endCxn id="51" idx="1"/>
            </p:cNvCxnSpPr>
            <p:nvPr/>
          </p:nvCxnSpPr>
          <p:spPr>
            <a:xfrm>
              <a:off x="12954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51" idx="3"/>
              <a:endCxn id="33" idx="1"/>
            </p:cNvCxnSpPr>
            <p:nvPr/>
          </p:nvCxnSpPr>
          <p:spPr>
            <a:xfrm>
              <a:off x="19812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37" name="Picture 36" descr="globe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600" y="1524000"/>
              <a:ext cx="457200" cy="457200"/>
            </a:xfrm>
            <a:prstGeom prst="rect">
              <a:avLst/>
            </a:prstGeom>
          </p:spPr>
        </p:pic>
      </p:grpSp>
      <p:grpSp>
        <p:nvGrpSpPr>
          <p:cNvPr id="64" name="Group 63"/>
          <p:cNvGrpSpPr/>
          <p:nvPr/>
        </p:nvGrpSpPr>
        <p:grpSpPr>
          <a:xfrm>
            <a:off x="-152400" y="3336925"/>
            <a:ext cx="9296400" cy="3467100"/>
            <a:chOff x="-152400" y="3336925"/>
            <a:chExt cx="9296400" cy="3467100"/>
          </a:xfrm>
        </p:grpSpPr>
        <p:pic>
          <p:nvPicPr>
            <p:cNvPr id="5" name="Picture 4" descr="combo2.eps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53000" y="3870325"/>
              <a:ext cx="4191000" cy="2933700"/>
            </a:xfrm>
            <a:prstGeom prst="rect">
              <a:avLst/>
            </a:prstGeom>
          </p:spPr>
        </p:pic>
        <p:pic>
          <p:nvPicPr>
            <p:cNvPr id="6" name="Picture 5" descr="awesome_middlebox_allocation_graph.eps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-152400" y="3794125"/>
              <a:ext cx="4136572" cy="2895600"/>
            </a:xfrm>
            <a:prstGeom prst="rect">
              <a:avLst/>
            </a:prstGeom>
          </p:spPr>
        </p:pic>
        <p:cxnSp>
          <p:nvCxnSpPr>
            <p:cNvPr id="18" name="Straight Arrow Connector 17"/>
            <p:cNvCxnSpPr/>
            <p:nvPr/>
          </p:nvCxnSpPr>
          <p:spPr>
            <a:xfrm rot="5400000">
              <a:off x="3467894" y="5126831"/>
              <a:ext cx="8382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886200" y="5013325"/>
              <a:ext cx="10103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2X fewer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6743700" y="4441825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162800" y="3336925"/>
              <a:ext cx="1655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Unmet demand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5400000">
              <a:off x="7315994" y="3717131"/>
              <a:ext cx="533400" cy="382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6200000" flipH="1">
              <a:off x="6781800" y="4632325"/>
              <a:ext cx="2362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cloud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and storage are first-class entities</a:t>
            </a:r>
          </a:p>
          <a:p>
            <a:pPr lvl="1"/>
            <a:r>
              <a:rPr lang="en-US" dirty="0" smtClean="0"/>
              <a:t>Rich management interfaces</a:t>
            </a:r>
          </a:p>
          <a:p>
            <a:pPr lvl="1"/>
            <a:r>
              <a:rPr lang="en-US" dirty="0" smtClean="0"/>
              <a:t>Easy elasticity</a:t>
            </a:r>
          </a:p>
          <a:p>
            <a:r>
              <a:rPr lang="en-US" dirty="0" smtClean="0"/>
              <a:t>What about network services (middleboxes)?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9" name="Group 27"/>
          <p:cNvGrpSpPr/>
          <p:nvPr/>
        </p:nvGrpSpPr>
        <p:grpSpPr>
          <a:xfrm>
            <a:off x="457200" y="3429000"/>
            <a:ext cx="4038600" cy="2903220"/>
            <a:chOff x="4495800" y="3497580"/>
            <a:chExt cx="4038600" cy="2903220"/>
          </a:xfrm>
        </p:grpSpPr>
        <p:pic>
          <p:nvPicPr>
            <p:cNvPr id="10" name="Picture 9" descr="vyascount.pd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4495800" y="3497580"/>
              <a:ext cx="4038600" cy="282702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029200" y="6000690"/>
              <a:ext cx="33609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i="1" dirty="0" smtClean="0"/>
                <a:t>[Sherry et al., SIGCOMM 2012]</a:t>
              </a:r>
              <a:endParaRPr lang="en-US" sz="2000" i="1" dirty="0"/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4343400" y="3657600"/>
            <a:ext cx="43434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Limited cloud-provided middleboxes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	Third party virtual middlebox images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886200"/>
            <a:ext cx="381000" cy="381000"/>
          </a:xfrm>
          <a:prstGeom prst="rect">
            <a:avLst/>
          </a:prstGeom>
        </p:spPr>
      </p:pic>
      <p:pic>
        <p:nvPicPr>
          <p:cNvPr id="14" name="Picture 13" descr="che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47244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Stratos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678363"/>
          </a:xfrm>
        </p:spPr>
        <p:txBody>
          <a:bodyPr>
            <a:normAutofit/>
          </a:bodyPr>
          <a:lstStyle/>
          <a:p>
            <a:pPr marL="2968625" indent="0">
              <a:spcAft>
                <a:spcPts val="2400"/>
              </a:spcAft>
              <a:buNone/>
            </a:pPr>
            <a:r>
              <a:rPr lang="en-US" b="1" i="1" dirty="0" smtClean="0"/>
              <a:t>Network-aware orchestration </a:t>
            </a:r>
            <a:br>
              <a:rPr lang="en-US" b="1" i="1" dirty="0" smtClean="0"/>
            </a:br>
            <a:r>
              <a:rPr lang="en-US" b="1" i="1" dirty="0" smtClean="0"/>
              <a:t>layer for middleboxes in clouds</a:t>
            </a:r>
            <a:endParaRPr lang="en-US" b="1" dirty="0" smtClean="0"/>
          </a:p>
          <a:p>
            <a:r>
              <a:rPr lang="en-US" dirty="0" smtClean="0"/>
              <a:t>Makes middleboxes first-class citizens</a:t>
            </a:r>
          </a:p>
          <a:p>
            <a:r>
              <a:rPr lang="en-US" dirty="0" smtClean="0"/>
              <a:t>Minimizes network interactions</a:t>
            </a:r>
          </a:p>
          <a:p>
            <a:r>
              <a:rPr lang="en-US" dirty="0" smtClean="0"/>
              <a:t>Maximizes efficiency for tenants and providers</a:t>
            </a:r>
          </a:p>
          <a:p>
            <a:r>
              <a:rPr lang="en-US" dirty="0" smtClean="0"/>
              <a:t>Driven by software-defined networking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2"/>
          <p:cNvGrpSpPr/>
          <p:nvPr/>
        </p:nvGrpSpPr>
        <p:grpSpPr>
          <a:xfrm>
            <a:off x="990600" y="1371326"/>
            <a:ext cx="2294772" cy="1143273"/>
            <a:chOff x="838200" y="1948972"/>
            <a:chExt cx="3276600" cy="1632428"/>
          </a:xfrm>
        </p:grpSpPr>
        <p:pic>
          <p:nvPicPr>
            <p:cNvPr id="44" name="Picture 43" descr="cloud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38200" y="1948972"/>
              <a:ext cx="3276600" cy="1632428"/>
            </a:xfrm>
            <a:prstGeom prst="rect">
              <a:avLst/>
            </a:prstGeom>
          </p:spPr>
        </p:pic>
        <p:grpSp>
          <p:nvGrpSpPr>
            <p:cNvPr id="6" name="Group 15"/>
            <p:cNvGrpSpPr/>
            <p:nvPr/>
          </p:nvGrpSpPr>
          <p:grpSpPr>
            <a:xfrm>
              <a:off x="3276600" y="2101372"/>
              <a:ext cx="609600" cy="609600"/>
              <a:chOff x="4114800" y="1981200"/>
              <a:chExt cx="685800" cy="685800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pic>
          <p:nvPicPr>
            <p:cNvPr id="47" name="Picture 46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81200" y="2177572"/>
              <a:ext cx="685800" cy="404734"/>
            </a:xfrm>
            <a:prstGeom prst="rect">
              <a:avLst/>
            </a:prstGeom>
          </p:spPr>
        </p:pic>
        <p:cxnSp>
          <p:nvCxnSpPr>
            <p:cNvPr id="48" name="Straight Connector 47"/>
            <p:cNvCxnSpPr>
              <a:stCxn id="58" idx="1"/>
              <a:endCxn id="47" idx="3"/>
            </p:cNvCxnSpPr>
            <p:nvPr/>
          </p:nvCxnSpPr>
          <p:spPr>
            <a:xfrm flipH="1" flipV="1">
              <a:off x="2667000" y="2379939"/>
              <a:ext cx="609600" cy="262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6" idx="1"/>
              <a:endCxn id="50" idx="3"/>
            </p:cNvCxnSpPr>
            <p:nvPr/>
          </p:nvCxnSpPr>
          <p:spPr>
            <a:xfrm flipH="1" flipV="1">
              <a:off x="2057400" y="2989539"/>
              <a:ext cx="563880" cy="1307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49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1600" y="2787172"/>
              <a:ext cx="685800" cy="404734"/>
            </a:xfrm>
            <a:prstGeom prst="rect">
              <a:avLst/>
            </a:prstGeom>
          </p:spPr>
        </p:pic>
        <p:cxnSp>
          <p:nvCxnSpPr>
            <p:cNvPr id="51" name="Straight Connector 50"/>
            <p:cNvCxnSpPr>
              <a:stCxn id="47" idx="2"/>
              <a:endCxn id="50" idx="0"/>
            </p:cNvCxnSpPr>
            <p:nvPr/>
          </p:nvCxnSpPr>
          <p:spPr>
            <a:xfrm flipH="1">
              <a:off x="1714500" y="2582306"/>
              <a:ext cx="609600" cy="204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75"/>
            <p:cNvGrpSpPr/>
            <p:nvPr/>
          </p:nvGrpSpPr>
          <p:grpSpPr>
            <a:xfrm>
              <a:off x="2590800" y="2743200"/>
              <a:ext cx="609600" cy="609600"/>
              <a:chOff x="4846320" y="2209800"/>
              <a:chExt cx="609600" cy="6096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3"/>
              <p:cNvGrpSpPr/>
              <p:nvPr/>
            </p:nvGrpSpPr>
            <p:grpSpPr>
              <a:xfrm>
                <a:off x="4876800" y="2209800"/>
                <a:ext cx="548640" cy="548640"/>
                <a:chOff x="609600" y="1609796"/>
                <a:chExt cx="381000" cy="381000"/>
              </a:xfrm>
            </p:grpSpPr>
            <p:pic>
              <p:nvPicPr>
                <p:cNvPr id="55" name="Picture 54" descr="magnifying_glass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609600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56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loud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95400" y="2831417"/>
            <a:ext cx="6705600" cy="3340783"/>
          </a:xfrm>
          <a:prstGeom prst="rect">
            <a:avLst/>
          </a:prstGeom>
        </p:spPr>
      </p:pic>
      <p:cxnSp>
        <p:nvCxnSpPr>
          <p:cNvPr id="91" name="Straight Connector 90"/>
          <p:cNvCxnSpPr>
            <a:endCxn id="11" idx="1"/>
          </p:cNvCxnSpPr>
          <p:nvPr/>
        </p:nvCxnSpPr>
        <p:spPr>
          <a:xfrm flipV="1">
            <a:off x="5257800" y="5346017"/>
            <a:ext cx="609600" cy="216584"/>
          </a:xfrm>
          <a:prstGeom prst="line">
            <a:avLst/>
          </a:prstGeom>
          <a:ln w="152400" cmpd="dbl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5" idx="1"/>
            <a:endCxn id="10" idx="3"/>
          </p:cNvCxnSpPr>
          <p:nvPr/>
        </p:nvCxnSpPr>
        <p:spPr>
          <a:xfrm flipH="1" flipV="1">
            <a:off x="3200400" y="5334000"/>
            <a:ext cx="990600" cy="228600"/>
          </a:xfrm>
          <a:prstGeom prst="line">
            <a:avLst/>
          </a:prstGeom>
          <a:ln w="152400" cmpd="dbl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4191000" y="5029200"/>
            <a:ext cx="1066800" cy="1066800"/>
            <a:chOff x="4191000" y="3810000"/>
            <a:chExt cx="1066800" cy="1066800"/>
          </a:xfrm>
        </p:grpSpPr>
        <p:sp>
          <p:nvSpPr>
            <p:cNvPr id="85" name="Rounded Rectangle 84"/>
            <p:cNvSpPr/>
            <p:nvPr/>
          </p:nvSpPr>
          <p:spPr>
            <a:xfrm>
              <a:off x="4191000" y="3810000"/>
              <a:ext cx="1066800" cy="1066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VM</a:t>
              </a:r>
              <a:endParaRPr lang="en-US" sz="2800" b="1" dirty="0"/>
            </a:p>
          </p:txBody>
        </p:sp>
        <p:grpSp>
          <p:nvGrpSpPr>
            <p:cNvPr id="86" name="Group 75"/>
            <p:cNvGrpSpPr/>
            <p:nvPr/>
          </p:nvGrpSpPr>
          <p:grpSpPr>
            <a:xfrm>
              <a:off x="4343400" y="3962400"/>
              <a:ext cx="762000" cy="762000"/>
              <a:chOff x="4846320" y="2209800"/>
              <a:chExt cx="609600" cy="609600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" name="Group 23"/>
              <p:cNvGrpSpPr/>
              <p:nvPr/>
            </p:nvGrpSpPr>
            <p:grpSpPr>
              <a:xfrm>
                <a:off x="4876800" y="2209800"/>
                <a:ext cx="548640" cy="548640"/>
                <a:chOff x="609600" y="1609796"/>
                <a:chExt cx="381000" cy="381000"/>
              </a:xfrm>
            </p:grpSpPr>
            <p:pic>
              <p:nvPicPr>
                <p:cNvPr id="89" name="Picture 88" descr="magnifying_glass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09600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90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</p:grpSp>
      <p:cxnSp>
        <p:nvCxnSpPr>
          <p:cNvPr id="74" name="Straight Connector 73"/>
          <p:cNvCxnSpPr>
            <a:stCxn id="49" idx="1"/>
            <a:endCxn id="46" idx="3"/>
          </p:cNvCxnSpPr>
          <p:nvPr/>
        </p:nvCxnSpPr>
        <p:spPr>
          <a:xfrm flipH="1" flipV="1">
            <a:off x="3200400" y="4114800"/>
            <a:ext cx="990600" cy="228600"/>
          </a:xfrm>
          <a:prstGeom prst="line">
            <a:avLst/>
          </a:prstGeom>
          <a:ln w="152400" cmpd="dbl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9" idx="1"/>
            <a:endCxn id="10" idx="3"/>
          </p:cNvCxnSpPr>
          <p:nvPr/>
        </p:nvCxnSpPr>
        <p:spPr>
          <a:xfrm flipH="1">
            <a:off x="3200400" y="4343400"/>
            <a:ext cx="990600" cy="990600"/>
          </a:xfrm>
          <a:prstGeom prst="line">
            <a:avLst/>
          </a:prstGeom>
          <a:ln w="152400" cmpd="dbl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11" idx="0"/>
          </p:cNvCxnSpPr>
          <p:nvPr/>
        </p:nvCxnSpPr>
        <p:spPr>
          <a:xfrm flipH="1">
            <a:off x="6400800" y="3962400"/>
            <a:ext cx="76200" cy="850217"/>
          </a:xfrm>
          <a:prstGeom prst="line">
            <a:avLst/>
          </a:prstGeom>
          <a:ln w="152400" cmpd="dbl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9" idx="3"/>
            <a:endCxn id="11" idx="1"/>
          </p:cNvCxnSpPr>
          <p:nvPr/>
        </p:nvCxnSpPr>
        <p:spPr>
          <a:xfrm>
            <a:off x="5257800" y="4343400"/>
            <a:ext cx="609600" cy="1002617"/>
          </a:xfrm>
          <a:prstGeom prst="line">
            <a:avLst/>
          </a:prstGeom>
          <a:ln w="152400" cmpd="dbl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Difficult to deploy complex functionality</a:t>
            </a:r>
          </a:p>
          <a:p>
            <a:r>
              <a:rPr lang="en-US" sz="2800" dirty="0" smtClean="0"/>
              <a:t>Difficult to manage</a:t>
            </a:r>
          </a:p>
          <a:p>
            <a:r>
              <a:rPr lang="en-US" sz="2800" dirty="0" smtClean="0"/>
              <a:t>Difficult to cost-effectively scale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Insufficient support for middleboxes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" name="Group 49"/>
          <p:cNvGrpSpPr/>
          <p:nvPr/>
        </p:nvGrpSpPr>
        <p:grpSpPr>
          <a:xfrm>
            <a:off x="2133600" y="4800600"/>
            <a:ext cx="4800600" cy="1078817"/>
            <a:chOff x="2438400" y="4636183"/>
            <a:chExt cx="4800600" cy="1078817"/>
          </a:xfrm>
        </p:grpSpPr>
        <p:sp>
          <p:nvSpPr>
            <p:cNvPr id="10" name="Rounded Rectangle 9"/>
            <p:cNvSpPr/>
            <p:nvPr/>
          </p:nvSpPr>
          <p:spPr>
            <a:xfrm>
              <a:off x="2438400" y="4636183"/>
              <a:ext cx="1066800" cy="1066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VM</a:t>
              </a:r>
              <a:endParaRPr lang="en-US" sz="2800" b="1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172200" y="4648200"/>
              <a:ext cx="1066800" cy="1066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VM</a:t>
              </a:r>
              <a:endParaRPr lang="en-US" sz="2800" b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943600" y="2895600"/>
            <a:ext cx="1066800" cy="1066800"/>
            <a:chOff x="5943600" y="2895600"/>
            <a:chExt cx="1066800" cy="1066800"/>
          </a:xfrm>
        </p:grpSpPr>
        <p:sp>
          <p:nvSpPr>
            <p:cNvPr id="13" name="Rounded Rectangle 12"/>
            <p:cNvSpPr/>
            <p:nvPr/>
          </p:nvSpPr>
          <p:spPr>
            <a:xfrm>
              <a:off x="5943600" y="2895600"/>
              <a:ext cx="1066800" cy="1066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VM</a:t>
              </a:r>
              <a:endParaRPr lang="en-US" sz="2800" b="1" dirty="0"/>
            </a:p>
          </p:txBody>
        </p:sp>
        <p:grpSp>
          <p:nvGrpSpPr>
            <p:cNvPr id="3" name="Group 47"/>
            <p:cNvGrpSpPr/>
            <p:nvPr/>
          </p:nvGrpSpPr>
          <p:grpSpPr>
            <a:xfrm>
              <a:off x="6096000" y="3048000"/>
              <a:ext cx="762000" cy="762000"/>
              <a:chOff x="8763000" y="3886200"/>
              <a:chExt cx="762000" cy="76200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8763000" y="3886200"/>
                <a:ext cx="762000" cy="762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2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8763000" y="3886200"/>
                <a:ext cx="762000" cy="76200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4" name="Group 46"/>
          <p:cNvGrpSpPr/>
          <p:nvPr/>
        </p:nvGrpSpPr>
        <p:grpSpPr>
          <a:xfrm>
            <a:off x="7162800" y="1828800"/>
            <a:ext cx="1295400" cy="1295400"/>
            <a:chOff x="1143000" y="4724400"/>
            <a:chExt cx="1222248" cy="1222248"/>
          </a:xfrm>
        </p:grpSpPr>
        <p:pic>
          <p:nvPicPr>
            <p:cNvPr id="26" name="Picture 25" descr="monitor-and-user1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2600" y="5334000"/>
              <a:ext cx="612648" cy="612648"/>
            </a:xfrm>
            <a:prstGeom prst="rect">
              <a:avLst/>
            </a:prstGeom>
          </p:spPr>
        </p:pic>
        <p:pic>
          <p:nvPicPr>
            <p:cNvPr id="27" name="Picture 26" descr="monitor-and-user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52600" y="4724400"/>
              <a:ext cx="612648" cy="612648"/>
            </a:xfrm>
            <a:prstGeom prst="rect">
              <a:avLst/>
            </a:prstGeom>
          </p:spPr>
        </p:pic>
        <p:pic>
          <p:nvPicPr>
            <p:cNvPr id="28" name="Picture 27" descr="monitor-and-user3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43000" y="5334000"/>
              <a:ext cx="612648" cy="612648"/>
            </a:xfrm>
            <a:prstGeom prst="rect">
              <a:avLst/>
            </a:prstGeom>
          </p:spPr>
        </p:pic>
        <p:pic>
          <p:nvPicPr>
            <p:cNvPr id="29" name="Picture 28" descr="monitor-and-user4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43000" y="4724400"/>
              <a:ext cx="609600" cy="609600"/>
            </a:xfrm>
            <a:prstGeom prst="rect">
              <a:avLst/>
            </a:prstGeom>
          </p:spPr>
        </p:pic>
      </p:grpSp>
      <p:grpSp>
        <p:nvGrpSpPr>
          <p:cNvPr id="7" name="Group 69"/>
          <p:cNvGrpSpPr/>
          <p:nvPr/>
        </p:nvGrpSpPr>
        <p:grpSpPr>
          <a:xfrm>
            <a:off x="2133600" y="3581400"/>
            <a:ext cx="1066800" cy="1066800"/>
            <a:chOff x="2057400" y="3593417"/>
            <a:chExt cx="1066800" cy="1066800"/>
          </a:xfrm>
        </p:grpSpPr>
        <p:sp>
          <p:nvSpPr>
            <p:cNvPr id="46" name="Rounded Rectangle 45"/>
            <p:cNvSpPr/>
            <p:nvPr/>
          </p:nvSpPr>
          <p:spPr>
            <a:xfrm>
              <a:off x="2057400" y="3593417"/>
              <a:ext cx="1066800" cy="1066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VM</a:t>
              </a:r>
              <a:endParaRPr lang="en-US" sz="2800" b="1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209800" y="3745817"/>
              <a:ext cx="762000" cy="762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App</a:t>
              </a:r>
            </a:p>
            <a:p>
              <a:pPr algn="ctr"/>
              <a:r>
                <a:rPr lang="en-US" sz="2200" b="1" dirty="0" smtClean="0"/>
                <a:t>B</a:t>
              </a:r>
              <a:endParaRPr lang="en-US" sz="2200" b="1" dirty="0"/>
            </a:p>
          </p:txBody>
        </p:sp>
      </p:grpSp>
      <p:grpSp>
        <p:nvGrpSpPr>
          <p:cNvPr id="9" name="Group 68"/>
          <p:cNvGrpSpPr/>
          <p:nvPr/>
        </p:nvGrpSpPr>
        <p:grpSpPr>
          <a:xfrm>
            <a:off x="2286000" y="4965017"/>
            <a:ext cx="4495800" cy="762000"/>
            <a:chOff x="2286000" y="4965017"/>
            <a:chExt cx="4495800" cy="762000"/>
          </a:xfrm>
        </p:grpSpPr>
        <p:sp>
          <p:nvSpPr>
            <p:cNvPr id="23" name="Rounded Rectangle 22"/>
            <p:cNvSpPr/>
            <p:nvPr/>
          </p:nvSpPr>
          <p:spPr>
            <a:xfrm>
              <a:off x="2286000" y="4965017"/>
              <a:ext cx="762000" cy="762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App</a:t>
              </a:r>
            </a:p>
            <a:p>
              <a:pPr algn="ctr"/>
              <a:r>
                <a:rPr lang="en-US" sz="2200" b="1" dirty="0" smtClean="0"/>
                <a:t>B</a:t>
              </a:r>
              <a:endParaRPr lang="en-US" sz="2200" b="1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019800" y="4965017"/>
              <a:ext cx="762000" cy="762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App</a:t>
              </a:r>
            </a:p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</p:grpSp>
      <p:cxnSp>
        <p:nvCxnSpPr>
          <p:cNvPr id="81" name="Curved Connector 80"/>
          <p:cNvCxnSpPr>
            <a:endCxn id="24" idx="0"/>
          </p:cNvCxnSpPr>
          <p:nvPr/>
        </p:nvCxnSpPr>
        <p:spPr>
          <a:xfrm rot="5400000">
            <a:off x="6070942" y="3606458"/>
            <a:ext cx="1688417" cy="1028700"/>
          </a:xfrm>
          <a:prstGeom prst="curved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4191000" y="3810000"/>
            <a:ext cx="1066800" cy="1066800"/>
            <a:chOff x="4191000" y="3810000"/>
            <a:chExt cx="1066800" cy="1066800"/>
          </a:xfrm>
        </p:grpSpPr>
        <p:sp>
          <p:nvSpPr>
            <p:cNvPr id="49" name="Rounded Rectangle 48"/>
            <p:cNvSpPr/>
            <p:nvPr/>
          </p:nvSpPr>
          <p:spPr>
            <a:xfrm>
              <a:off x="4191000" y="3810000"/>
              <a:ext cx="1066800" cy="1066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VM</a:t>
              </a:r>
              <a:endParaRPr lang="en-US" sz="2800" b="1" dirty="0"/>
            </a:p>
          </p:txBody>
        </p:sp>
        <p:grpSp>
          <p:nvGrpSpPr>
            <p:cNvPr id="12" name="Group 75"/>
            <p:cNvGrpSpPr/>
            <p:nvPr/>
          </p:nvGrpSpPr>
          <p:grpSpPr>
            <a:xfrm>
              <a:off x="4343400" y="3962400"/>
              <a:ext cx="762000" cy="762000"/>
              <a:chOff x="4846320" y="2209800"/>
              <a:chExt cx="609600" cy="6096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23"/>
              <p:cNvGrpSpPr/>
              <p:nvPr/>
            </p:nvGrpSpPr>
            <p:grpSpPr>
              <a:xfrm>
                <a:off x="4876800" y="2209800"/>
                <a:ext cx="548640" cy="548640"/>
                <a:chOff x="609600" y="1609796"/>
                <a:chExt cx="381000" cy="381000"/>
              </a:xfrm>
            </p:grpSpPr>
            <p:pic>
              <p:nvPicPr>
                <p:cNvPr id="64" name="Picture 63" descr="magnifying_glass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09600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66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93" name="Freeform 92"/>
          <p:cNvSpPr/>
          <p:nvPr/>
        </p:nvSpPr>
        <p:spPr>
          <a:xfrm>
            <a:off x="6404187" y="2499360"/>
            <a:ext cx="606213" cy="2418080"/>
          </a:xfrm>
          <a:custGeom>
            <a:avLst/>
            <a:gdLst>
              <a:gd name="connsiteX0" fmla="*/ 606213 w 606213"/>
              <a:gd name="connsiteY0" fmla="*/ 0 h 2418080"/>
              <a:gd name="connsiteX1" fmla="*/ 98213 w 606213"/>
              <a:gd name="connsiteY1" fmla="*/ 772160 h 2418080"/>
              <a:gd name="connsiteX2" fmla="*/ 16933 w 606213"/>
              <a:gd name="connsiteY2" fmla="*/ 2418080 h 241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213" h="2418080">
                <a:moveTo>
                  <a:pt x="606213" y="0"/>
                </a:moveTo>
                <a:cubicBezTo>
                  <a:pt x="401319" y="184573"/>
                  <a:pt x="196426" y="369147"/>
                  <a:pt x="98213" y="772160"/>
                </a:cubicBezTo>
                <a:cubicBezTo>
                  <a:pt x="0" y="1175173"/>
                  <a:pt x="8466" y="1796626"/>
                  <a:pt x="16933" y="2418080"/>
                </a:cubicBezTo>
              </a:path>
            </a:pathLst>
          </a:cu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Curved Connector 100"/>
          <p:cNvCxnSpPr>
            <a:stCxn id="24" idx="1"/>
            <a:endCxn id="23" idx="3"/>
          </p:cNvCxnSpPr>
          <p:nvPr/>
        </p:nvCxnSpPr>
        <p:spPr>
          <a:xfrm rot="10800000">
            <a:off x="3048000" y="5346017"/>
            <a:ext cx="2971800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Curved Connector 101"/>
          <p:cNvCxnSpPr>
            <a:stCxn id="24" idx="1"/>
            <a:endCxn id="47" idx="3"/>
          </p:cNvCxnSpPr>
          <p:nvPr/>
        </p:nvCxnSpPr>
        <p:spPr>
          <a:xfrm rot="10800000">
            <a:off x="3048000" y="4114801"/>
            <a:ext cx="2971800" cy="1231217"/>
          </a:xfrm>
          <a:prstGeom prst="curvedConnector3">
            <a:avLst>
              <a:gd name="adj1" fmla="val 63748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3075709" y="4103717"/>
            <a:ext cx="2909455" cy="1233054"/>
          </a:xfrm>
          <a:custGeom>
            <a:avLst/>
            <a:gdLst>
              <a:gd name="connsiteX0" fmla="*/ 2909455 w 2909455"/>
              <a:gd name="connsiteY0" fmla="*/ 1233054 h 1233054"/>
              <a:gd name="connsiteX1" fmla="*/ 1579418 w 2909455"/>
              <a:gd name="connsiteY1" fmla="*/ 202276 h 1233054"/>
              <a:gd name="connsiteX2" fmla="*/ 0 w 2909455"/>
              <a:gd name="connsiteY2" fmla="*/ 19396 h 123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9455" h="1233054">
                <a:moveTo>
                  <a:pt x="2909455" y="1233054"/>
                </a:moveTo>
                <a:cubicBezTo>
                  <a:pt x="2486891" y="818803"/>
                  <a:pt x="2064327" y="404552"/>
                  <a:pt x="1579418" y="202276"/>
                </a:cubicBezTo>
                <a:cubicBezTo>
                  <a:pt x="1094509" y="0"/>
                  <a:pt x="547254" y="9698"/>
                  <a:pt x="0" y="19396"/>
                </a:cubicBezTo>
              </a:path>
            </a:pathLst>
          </a:cu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059084" y="4588625"/>
            <a:ext cx="2926080" cy="764771"/>
          </a:xfrm>
          <a:custGeom>
            <a:avLst/>
            <a:gdLst>
              <a:gd name="connsiteX0" fmla="*/ 2926080 w 2926080"/>
              <a:gd name="connsiteY0" fmla="*/ 764771 h 764771"/>
              <a:gd name="connsiteX1" fmla="*/ 1629294 w 2926080"/>
              <a:gd name="connsiteY1" fmla="*/ 0 h 764771"/>
              <a:gd name="connsiteX2" fmla="*/ 0 w 2926080"/>
              <a:gd name="connsiteY2" fmla="*/ 764771 h 76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6080" h="764771">
                <a:moveTo>
                  <a:pt x="2926080" y="764771"/>
                </a:moveTo>
                <a:cubicBezTo>
                  <a:pt x="2521527" y="382385"/>
                  <a:pt x="2116974" y="0"/>
                  <a:pt x="1629294" y="0"/>
                </a:cubicBezTo>
                <a:cubicBezTo>
                  <a:pt x="1141614" y="0"/>
                  <a:pt x="570807" y="382385"/>
                  <a:pt x="0" y="764771"/>
                </a:cubicBezTo>
              </a:path>
            </a:pathLst>
          </a:cu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  <p:bldP spid="93" grpId="0" uiExpand="1" animBg="1"/>
      <p:bldP spid="55" grpId="0" uiExpand="1" animBg="1"/>
      <p:bldP spid="57" grpId="0" uiExpand="1" animBg="1"/>
      <p:bldP spid="5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678363"/>
          </a:xfrm>
        </p:spPr>
        <p:txBody>
          <a:bodyPr>
            <a:noAutofit/>
          </a:bodyPr>
          <a:lstStyle/>
          <a:p>
            <a:pPr marL="2968625" indent="0">
              <a:spcAft>
                <a:spcPts val="2400"/>
              </a:spcAft>
              <a:buNone/>
            </a:pPr>
            <a:r>
              <a:rPr lang="en-US" sz="2800" b="1" i="1" dirty="0" smtClean="0"/>
              <a:t>Network-aware</a:t>
            </a:r>
            <a:r>
              <a:rPr lang="en-US" sz="2800" i="1" dirty="0" smtClean="0"/>
              <a:t> orchestration </a:t>
            </a:r>
            <a:br>
              <a:rPr lang="en-US" sz="2800" i="1" dirty="0" smtClean="0"/>
            </a:br>
            <a:r>
              <a:rPr lang="en-US" sz="2800" i="1" dirty="0" smtClean="0"/>
              <a:t>layer for middleboxes in clouds</a:t>
            </a:r>
            <a:endParaRPr lang="en-US" sz="1800" dirty="0" smtClean="0"/>
          </a:p>
          <a:p>
            <a:r>
              <a:rPr lang="en-US" sz="2800" dirty="0" smtClean="0"/>
              <a:t>Elevates network services to a first-class entity</a:t>
            </a:r>
          </a:p>
          <a:p>
            <a:r>
              <a:rPr lang="en-US" sz="2800" dirty="0" smtClean="0"/>
              <a:t>Exports a logical view</a:t>
            </a:r>
            <a:r>
              <a:rPr lang="en-US" sz="2800" i="1" dirty="0" smtClean="0"/>
              <a:t> </a:t>
            </a:r>
            <a:r>
              <a:rPr lang="en-US" sz="2800" dirty="0" smtClean="0"/>
              <a:t>(middlebox chains) to tenants</a:t>
            </a:r>
            <a:endParaRPr lang="en-US" sz="2800" i="1" dirty="0" smtClean="0"/>
          </a:p>
          <a:p>
            <a:r>
              <a:rPr lang="en-US" sz="2800" dirty="0" smtClean="0"/>
              <a:t>Performs application-specific, network-aware scaling</a:t>
            </a:r>
          </a:p>
          <a:p>
            <a:r>
              <a:rPr lang="en-US" sz="2800" dirty="0" smtClean="0"/>
              <a:t>Minimizes network effects =&gt; ↑ utilization and ↓ cost</a:t>
            </a:r>
          </a:p>
          <a:p>
            <a:r>
              <a:rPr lang="en-US" sz="2800" dirty="0" smtClean="0"/>
              <a:t>Requires no knowledge of/changes to middleboxes</a:t>
            </a:r>
          </a:p>
          <a:p>
            <a:r>
              <a:rPr lang="en-US" sz="2800" dirty="0" smtClean="0"/>
              <a:t>Driven completely by software (leverages SDN)</a:t>
            </a:r>
          </a:p>
          <a:p>
            <a:pPr algn="ctr">
              <a:buNone/>
            </a:pPr>
            <a:r>
              <a:rPr lang="en-US" sz="2800" b="1" dirty="0" smtClean="0"/>
              <a:t>Key to </a:t>
            </a:r>
            <a:r>
              <a:rPr lang="en-US" sz="2800" b="1" dirty="0" err="1" smtClean="0"/>
              <a:t>Stratos</a:t>
            </a:r>
            <a:r>
              <a:rPr lang="en-US" sz="2800" b="1" dirty="0" smtClean="0"/>
              <a:t>: </a:t>
            </a:r>
            <a:r>
              <a:rPr lang="en-US" sz="2800" b="1" i="1" dirty="0" smtClean="0"/>
              <a:t>network awareness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2"/>
          <p:cNvGrpSpPr/>
          <p:nvPr/>
        </p:nvGrpSpPr>
        <p:grpSpPr>
          <a:xfrm>
            <a:off x="990600" y="1371326"/>
            <a:ext cx="2294772" cy="1143273"/>
            <a:chOff x="838200" y="1948972"/>
            <a:chExt cx="3276600" cy="1632428"/>
          </a:xfrm>
        </p:grpSpPr>
        <p:pic>
          <p:nvPicPr>
            <p:cNvPr id="44" name="Picture 43" descr="cloud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38200" y="1948972"/>
              <a:ext cx="3276600" cy="1632428"/>
            </a:xfrm>
            <a:prstGeom prst="rect">
              <a:avLst/>
            </a:prstGeom>
          </p:spPr>
        </p:pic>
        <p:grpSp>
          <p:nvGrpSpPr>
            <p:cNvPr id="6" name="Group 15"/>
            <p:cNvGrpSpPr/>
            <p:nvPr/>
          </p:nvGrpSpPr>
          <p:grpSpPr>
            <a:xfrm>
              <a:off x="3276600" y="2101372"/>
              <a:ext cx="609600" cy="609600"/>
              <a:chOff x="4114800" y="1981200"/>
              <a:chExt cx="685800" cy="685800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41148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148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pic>
          <p:nvPicPr>
            <p:cNvPr id="47" name="Picture 46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81200" y="2177572"/>
              <a:ext cx="685800" cy="404734"/>
            </a:xfrm>
            <a:prstGeom prst="rect">
              <a:avLst/>
            </a:prstGeom>
          </p:spPr>
        </p:pic>
        <p:cxnSp>
          <p:nvCxnSpPr>
            <p:cNvPr id="48" name="Straight Connector 47"/>
            <p:cNvCxnSpPr>
              <a:stCxn id="58" idx="1"/>
              <a:endCxn id="47" idx="3"/>
            </p:cNvCxnSpPr>
            <p:nvPr/>
          </p:nvCxnSpPr>
          <p:spPr>
            <a:xfrm flipH="1" flipV="1">
              <a:off x="2667000" y="2379939"/>
              <a:ext cx="609600" cy="262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6" idx="1"/>
              <a:endCxn id="50" idx="3"/>
            </p:cNvCxnSpPr>
            <p:nvPr/>
          </p:nvCxnSpPr>
          <p:spPr>
            <a:xfrm flipH="1" flipV="1">
              <a:off x="2057400" y="2989539"/>
              <a:ext cx="563880" cy="1307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49" descr="cisco_router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1600" y="2787172"/>
              <a:ext cx="685800" cy="404734"/>
            </a:xfrm>
            <a:prstGeom prst="rect">
              <a:avLst/>
            </a:prstGeom>
          </p:spPr>
        </p:pic>
        <p:cxnSp>
          <p:nvCxnSpPr>
            <p:cNvPr id="51" name="Straight Connector 50"/>
            <p:cNvCxnSpPr>
              <a:stCxn id="47" idx="2"/>
              <a:endCxn id="50" idx="0"/>
            </p:cNvCxnSpPr>
            <p:nvPr/>
          </p:nvCxnSpPr>
          <p:spPr>
            <a:xfrm flipH="1">
              <a:off x="1714500" y="2582306"/>
              <a:ext cx="609600" cy="2048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75"/>
            <p:cNvGrpSpPr/>
            <p:nvPr/>
          </p:nvGrpSpPr>
          <p:grpSpPr>
            <a:xfrm>
              <a:off x="2590800" y="2743200"/>
              <a:ext cx="609600" cy="609600"/>
              <a:chOff x="4846320" y="2209800"/>
              <a:chExt cx="609600" cy="6096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3"/>
              <p:cNvGrpSpPr/>
              <p:nvPr/>
            </p:nvGrpSpPr>
            <p:grpSpPr>
              <a:xfrm>
                <a:off x="4876800" y="2209800"/>
                <a:ext cx="548640" cy="548640"/>
                <a:chOff x="609600" y="1609796"/>
                <a:chExt cx="381000" cy="381000"/>
              </a:xfrm>
            </p:grpSpPr>
            <p:pic>
              <p:nvPicPr>
                <p:cNvPr id="55" name="Picture 54" descr="magnifying_glass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609600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56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3439772" y="3063875"/>
            <a:ext cx="1970428" cy="838200"/>
            <a:chOff x="3363572" y="3505200"/>
            <a:chExt cx="1970428" cy="570083"/>
          </a:xfrm>
        </p:grpSpPr>
        <p:sp>
          <p:nvSpPr>
            <p:cNvPr id="60" name="Flowchart: Merge 59"/>
            <p:cNvSpPr/>
            <p:nvPr/>
          </p:nvSpPr>
          <p:spPr>
            <a:xfrm rot="16200000">
              <a:off x="3837011" y="3033648"/>
              <a:ext cx="568196" cy="1515073"/>
            </a:xfrm>
            <a:prstGeom prst="flowChartMerge">
              <a:avLst/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erge 61"/>
            <p:cNvSpPr/>
            <p:nvPr/>
          </p:nvSpPr>
          <p:spPr>
            <a:xfrm rot="5400000">
              <a:off x="4326002" y="3065398"/>
              <a:ext cx="568195" cy="1447800"/>
            </a:xfrm>
            <a:prstGeom prst="flowChartMerge">
              <a:avLst/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97051" y="2375521"/>
            <a:ext cx="1631950" cy="1666221"/>
            <a:chOff x="1720851" y="2753380"/>
            <a:chExt cx="1631950" cy="1666221"/>
          </a:xfrm>
        </p:grpSpPr>
        <p:sp>
          <p:nvSpPr>
            <p:cNvPr id="17" name="Rectangle 16"/>
            <p:cNvSpPr/>
            <p:nvPr/>
          </p:nvSpPr>
          <p:spPr>
            <a:xfrm>
              <a:off x="1720851" y="3200401"/>
              <a:ext cx="1628775" cy="1219200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52600" y="2753380"/>
              <a:ext cx="1600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Rack A</a:t>
              </a:r>
              <a:endParaRPr lang="en-US" sz="2400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381625" y="2375521"/>
            <a:ext cx="1628775" cy="1663172"/>
            <a:chOff x="5305425" y="2753380"/>
            <a:chExt cx="1628775" cy="1663172"/>
          </a:xfrm>
        </p:grpSpPr>
        <p:sp>
          <p:nvSpPr>
            <p:cNvPr id="16" name="Rectangle 15"/>
            <p:cNvSpPr/>
            <p:nvPr/>
          </p:nvSpPr>
          <p:spPr>
            <a:xfrm>
              <a:off x="5305425" y="3200400"/>
              <a:ext cx="1628775" cy="1216152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1" y="2753380"/>
              <a:ext cx="16001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/>
                <a:t>Rack B</a:t>
              </a:r>
              <a:endParaRPr lang="en-US" sz="2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network awareness –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marL="514350" indent="-514350"/>
            <a:r>
              <a:rPr lang="en-US" dirty="0" smtClean="0"/>
              <a:t>Scale based on resource consumption</a:t>
            </a:r>
          </a:p>
        </p:txBody>
      </p:sp>
      <p:cxnSp>
        <p:nvCxnSpPr>
          <p:cNvPr id="7" name="Straight Arrow Connector 6"/>
          <p:cNvCxnSpPr>
            <a:endCxn id="43" idx="1"/>
          </p:cNvCxnSpPr>
          <p:nvPr/>
        </p:nvCxnSpPr>
        <p:spPr>
          <a:xfrm>
            <a:off x="1295400" y="3432141"/>
            <a:ext cx="685800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543800" y="3056856"/>
            <a:ext cx="914400" cy="736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App</a:t>
            </a:r>
          </a:p>
        </p:txBody>
      </p:sp>
      <p:cxnSp>
        <p:nvCxnSpPr>
          <p:cNvPr id="9" name="Straight Arrow Connector 8"/>
          <p:cNvCxnSpPr>
            <a:stCxn id="22" idx="3"/>
            <a:endCxn id="8" idx="1"/>
          </p:cNvCxnSpPr>
          <p:nvPr/>
        </p:nvCxnSpPr>
        <p:spPr>
          <a:xfrm flipV="1">
            <a:off x="6858000" y="3425156"/>
            <a:ext cx="685800" cy="698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3" idx="3"/>
            <a:endCxn id="22" idx="1"/>
          </p:cNvCxnSpPr>
          <p:nvPr/>
        </p:nvCxnSpPr>
        <p:spPr>
          <a:xfrm>
            <a:off x="3276600" y="3432141"/>
            <a:ext cx="2286000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562600" y="2974941"/>
            <a:ext cx="12954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3"/>
          <p:cNvGrpSpPr/>
          <p:nvPr/>
        </p:nvGrpSpPr>
        <p:grpSpPr>
          <a:xfrm>
            <a:off x="5629275" y="3051141"/>
            <a:ext cx="685800" cy="685800"/>
            <a:chOff x="609600" y="1609796"/>
            <a:chExt cx="381000" cy="381000"/>
          </a:xfrm>
        </p:grpSpPr>
        <p:pic>
          <p:nvPicPr>
            <p:cNvPr id="24" name="Picture 23" descr="magnifying_glas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grpSp>
        <p:nvGrpSpPr>
          <p:cNvPr id="40" name="Group 39"/>
          <p:cNvGrpSpPr/>
          <p:nvPr/>
        </p:nvGrpSpPr>
        <p:grpSpPr>
          <a:xfrm>
            <a:off x="6467475" y="3127341"/>
            <a:ext cx="228600" cy="609600"/>
            <a:chOff x="8001000" y="2590800"/>
            <a:chExt cx="228600" cy="762000"/>
          </a:xfrm>
        </p:grpSpPr>
        <p:sp>
          <p:nvSpPr>
            <p:cNvPr id="36" name="Rectangle 35"/>
            <p:cNvSpPr/>
            <p:nvPr/>
          </p:nvSpPr>
          <p:spPr>
            <a:xfrm>
              <a:off x="8001000" y="2971800"/>
              <a:ext cx="2286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001000" y="2590800"/>
              <a:ext cx="2286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1981200" y="2974941"/>
            <a:ext cx="12954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051141"/>
            <a:ext cx="762000" cy="762000"/>
          </a:xfrm>
          <a:prstGeom prst="rect">
            <a:avLst/>
          </a:prstGeom>
          <a:noFill/>
        </p:spPr>
      </p:pic>
      <p:grpSp>
        <p:nvGrpSpPr>
          <p:cNvPr id="53" name="Group 52"/>
          <p:cNvGrpSpPr/>
          <p:nvPr/>
        </p:nvGrpSpPr>
        <p:grpSpPr>
          <a:xfrm>
            <a:off x="2895600" y="3127341"/>
            <a:ext cx="228600" cy="609600"/>
            <a:chOff x="8001000" y="2590800"/>
            <a:chExt cx="228600" cy="762000"/>
          </a:xfrm>
        </p:grpSpPr>
        <p:sp>
          <p:nvSpPr>
            <p:cNvPr id="54" name="Rectangle 53"/>
            <p:cNvSpPr/>
            <p:nvPr/>
          </p:nvSpPr>
          <p:spPr>
            <a:xfrm>
              <a:off x="8001000" y="2971800"/>
              <a:ext cx="2286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001000" y="2590800"/>
              <a:ext cx="2286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009900" y="3660741"/>
            <a:ext cx="3571875" cy="1666220"/>
            <a:chOff x="2400300" y="3799820"/>
            <a:chExt cx="3571875" cy="1666220"/>
          </a:xfrm>
        </p:grpSpPr>
        <p:sp>
          <p:nvSpPr>
            <p:cNvPr id="61" name="TextBox 60"/>
            <p:cNvSpPr txBox="1"/>
            <p:nvPr/>
          </p:nvSpPr>
          <p:spPr>
            <a:xfrm>
              <a:off x="2819400" y="4942820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Low CPU Usage</a:t>
              </a:r>
              <a:endParaRPr lang="en-US" sz="2800" b="1" dirty="0"/>
            </a:p>
          </p:txBody>
        </p:sp>
        <p:cxnSp>
          <p:nvCxnSpPr>
            <p:cNvPr id="63" name="Curved Connector 62"/>
            <p:cNvCxnSpPr>
              <a:stCxn id="61" idx="1"/>
              <a:endCxn id="54" idx="2"/>
            </p:cNvCxnSpPr>
            <p:nvPr/>
          </p:nvCxnSpPr>
          <p:spPr>
            <a:xfrm rot="10800000">
              <a:off x="2400300" y="3799820"/>
              <a:ext cx="419100" cy="1404610"/>
            </a:xfrm>
            <a:prstGeom prst="curved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stCxn id="61" idx="3"/>
              <a:endCxn id="36" idx="2"/>
            </p:cNvCxnSpPr>
            <p:nvPr/>
          </p:nvCxnSpPr>
          <p:spPr>
            <a:xfrm flipV="1">
              <a:off x="5410200" y="3799820"/>
              <a:ext cx="561975" cy="1404610"/>
            </a:xfrm>
            <a:prstGeom prst="curved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505200" y="1828800"/>
            <a:ext cx="1828800" cy="1371600"/>
            <a:chOff x="2819400" y="2255857"/>
            <a:chExt cx="1828800" cy="1371600"/>
          </a:xfrm>
        </p:grpSpPr>
        <p:sp>
          <p:nvSpPr>
            <p:cNvPr id="15" name="TextBox 14"/>
            <p:cNvSpPr txBox="1"/>
            <p:nvPr/>
          </p:nvSpPr>
          <p:spPr>
            <a:xfrm>
              <a:off x="2819400" y="2255857"/>
              <a:ext cx="1828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Congested</a:t>
              </a:r>
              <a:br>
                <a:rPr lang="en-US" sz="2800" b="1" dirty="0" smtClean="0"/>
              </a:br>
              <a:r>
                <a:rPr lang="en-US" sz="2800" b="1" dirty="0" smtClean="0"/>
                <a:t>link</a:t>
              </a:r>
              <a:endParaRPr lang="en-US" sz="2800" b="1" dirty="0"/>
            </a:p>
          </p:txBody>
        </p:sp>
        <p:cxnSp>
          <p:nvCxnSpPr>
            <p:cNvPr id="71" name="Curved Connector 70"/>
            <p:cNvCxnSpPr/>
            <p:nvPr/>
          </p:nvCxnSpPr>
          <p:spPr>
            <a:xfrm rot="16200000" flipH="1">
              <a:off x="3508375" y="3395682"/>
              <a:ext cx="457200" cy="6350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85800" y="2365341"/>
            <a:ext cx="457200" cy="1676400"/>
            <a:chOff x="685800" y="2971800"/>
            <a:chExt cx="457200" cy="1676400"/>
          </a:xfrm>
        </p:grpSpPr>
        <p:sp>
          <p:nvSpPr>
            <p:cNvPr id="47" name="Rectangle 46"/>
            <p:cNvSpPr/>
            <p:nvPr/>
          </p:nvSpPr>
          <p:spPr>
            <a:xfrm>
              <a:off x="685800" y="29718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5800" y="34290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85800" y="38862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5800" y="43434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38200" y="4117941"/>
            <a:ext cx="2286000" cy="1444659"/>
            <a:chOff x="762000" y="4767248"/>
            <a:chExt cx="2286000" cy="1444659"/>
          </a:xfrm>
        </p:grpSpPr>
        <p:sp>
          <p:nvSpPr>
            <p:cNvPr id="68" name="TextBox 67"/>
            <p:cNvSpPr txBox="1"/>
            <p:nvPr/>
          </p:nvSpPr>
          <p:spPr>
            <a:xfrm>
              <a:off x="1219200" y="5257800"/>
              <a:ext cx="1828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Request</a:t>
              </a:r>
              <a:br>
                <a:rPr lang="en-US" sz="2800" b="1" dirty="0" smtClean="0"/>
              </a:br>
              <a:r>
                <a:rPr lang="en-US" sz="2800" b="1" dirty="0" smtClean="0"/>
                <a:t>backlog</a:t>
              </a:r>
              <a:endParaRPr lang="en-US" sz="2800" b="1" dirty="0"/>
            </a:p>
          </p:txBody>
        </p:sp>
        <p:cxnSp>
          <p:nvCxnSpPr>
            <p:cNvPr id="70" name="Curved Connector 62"/>
            <p:cNvCxnSpPr>
              <a:stCxn id="68" idx="1"/>
            </p:cNvCxnSpPr>
            <p:nvPr/>
          </p:nvCxnSpPr>
          <p:spPr>
            <a:xfrm rot="10800000">
              <a:off x="762000" y="4767248"/>
              <a:ext cx="457200" cy="967607"/>
            </a:xfrm>
            <a:prstGeom prst="curved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8" name="Content Placeholder 2"/>
          <p:cNvSpPr txBox="1">
            <a:spLocks/>
          </p:cNvSpPr>
          <p:nvPr/>
        </p:nvSpPr>
        <p:spPr>
          <a:xfrm>
            <a:off x="381000" y="57150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Ignoring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network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insufficient scaling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8" grpId="0" animBg="1"/>
      <p:bldP spid="22" grpId="0" animBg="1"/>
      <p:bldP spid="43" grpId="0" animBg="1"/>
      <p:bldP spid="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5"/>
          <p:cNvGrpSpPr/>
          <p:nvPr/>
        </p:nvGrpSpPr>
        <p:grpSpPr>
          <a:xfrm>
            <a:off x="3352800" y="2819400"/>
            <a:ext cx="1370458" cy="838200"/>
            <a:chOff x="3363572" y="3505200"/>
            <a:chExt cx="1970428" cy="570083"/>
          </a:xfrm>
        </p:grpSpPr>
        <p:sp>
          <p:nvSpPr>
            <p:cNvPr id="60" name="Flowchart: Merge 59"/>
            <p:cNvSpPr/>
            <p:nvPr/>
          </p:nvSpPr>
          <p:spPr>
            <a:xfrm rot="16200000">
              <a:off x="3837011" y="3033648"/>
              <a:ext cx="568196" cy="1515073"/>
            </a:xfrm>
            <a:prstGeom prst="flowChartMerge">
              <a:avLst/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erge 61"/>
            <p:cNvSpPr/>
            <p:nvPr/>
          </p:nvSpPr>
          <p:spPr>
            <a:xfrm rot="5400000">
              <a:off x="4326002" y="3065398"/>
              <a:ext cx="568195" cy="1447800"/>
            </a:xfrm>
            <a:prstGeom prst="flowChartMerge">
              <a:avLst/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network awareness –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endCxn id="43" idx="1"/>
          </p:cNvCxnSpPr>
          <p:nvPr/>
        </p:nvCxnSpPr>
        <p:spPr>
          <a:xfrm>
            <a:off x="1295400" y="3203541"/>
            <a:ext cx="685800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543800" y="2828256"/>
            <a:ext cx="914400" cy="736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App</a:t>
            </a:r>
          </a:p>
        </p:txBody>
      </p:sp>
      <p:cxnSp>
        <p:nvCxnSpPr>
          <p:cNvPr id="9" name="Straight Arrow Connector 8"/>
          <p:cNvCxnSpPr>
            <a:stCxn id="22" idx="3"/>
            <a:endCxn id="8" idx="1"/>
          </p:cNvCxnSpPr>
          <p:nvPr/>
        </p:nvCxnSpPr>
        <p:spPr>
          <a:xfrm flipV="1">
            <a:off x="6858000" y="3196556"/>
            <a:ext cx="685800" cy="698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3" idx="3"/>
            <a:endCxn id="22" idx="1"/>
          </p:cNvCxnSpPr>
          <p:nvPr/>
        </p:nvCxnSpPr>
        <p:spPr>
          <a:xfrm>
            <a:off x="3276600" y="3203541"/>
            <a:ext cx="2286000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562600" y="2746341"/>
            <a:ext cx="12954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3"/>
          <p:cNvGrpSpPr/>
          <p:nvPr/>
        </p:nvGrpSpPr>
        <p:grpSpPr>
          <a:xfrm>
            <a:off x="5629275" y="2822541"/>
            <a:ext cx="685800" cy="685800"/>
            <a:chOff x="609600" y="1609796"/>
            <a:chExt cx="381000" cy="381000"/>
          </a:xfrm>
        </p:grpSpPr>
        <p:pic>
          <p:nvPicPr>
            <p:cNvPr id="24" name="Picture 23" descr="magnifying_glas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sp>
        <p:nvSpPr>
          <p:cNvPr id="43" name="Rounded Rectangle 42"/>
          <p:cNvSpPr/>
          <p:nvPr/>
        </p:nvSpPr>
        <p:spPr>
          <a:xfrm>
            <a:off x="1981200" y="2746341"/>
            <a:ext cx="12954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7" descr="C:\Users\agember\AppData\Local\Microsoft\Windows\Temporary Internet Files\Content.IE5\QZT0K7D8\MC90043471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2822541"/>
            <a:ext cx="762000" cy="762000"/>
          </a:xfrm>
          <a:prstGeom prst="rect">
            <a:avLst/>
          </a:prstGeom>
          <a:noFill/>
        </p:spPr>
      </p:pic>
      <p:grpSp>
        <p:nvGrpSpPr>
          <p:cNvPr id="10" name="Group 52"/>
          <p:cNvGrpSpPr/>
          <p:nvPr/>
        </p:nvGrpSpPr>
        <p:grpSpPr>
          <a:xfrm>
            <a:off x="2895600" y="2898741"/>
            <a:ext cx="228600" cy="609600"/>
            <a:chOff x="8001000" y="2590800"/>
            <a:chExt cx="228600" cy="762000"/>
          </a:xfrm>
        </p:grpSpPr>
        <p:sp>
          <p:nvSpPr>
            <p:cNvPr id="54" name="Rectangle 53"/>
            <p:cNvSpPr/>
            <p:nvPr/>
          </p:nvSpPr>
          <p:spPr>
            <a:xfrm>
              <a:off x="8001000" y="2971800"/>
              <a:ext cx="2286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001000" y="2590800"/>
              <a:ext cx="2286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1"/>
          <p:cNvGrpSpPr/>
          <p:nvPr/>
        </p:nvGrpSpPr>
        <p:grpSpPr>
          <a:xfrm>
            <a:off x="685800" y="2136741"/>
            <a:ext cx="457200" cy="1676400"/>
            <a:chOff x="685800" y="2971800"/>
            <a:chExt cx="457200" cy="1676400"/>
          </a:xfrm>
        </p:grpSpPr>
        <p:sp>
          <p:nvSpPr>
            <p:cNvPr id="47" name="Rectangle 46"/>
            <p:cNvSpPr/>
            <p:nvPr/>
          </p:nvSpPr>
          <p:spPr>
            <a:xfrm>
              <a:off x="685800" y="29718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5800" y="34290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85800" y="38862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5800" y="4343400"/>
              <a:ext cx="457200" cy="3048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5562600" y="3886200"/>
            <a:ext cx="12954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23"/>
          <p:cNvGrpSpPr/>
          <p:nvPr/>
        </p:nvGrpSpPr>
        <p:grpSpPr>
          <a:xfrm>
            <a:off x="5638800" y="3962400"/>
            <a:ext cx="685800" cy="685800"/>
            <a:chOff x="609600" y="1609796"/>
            <a:chExt cx="381000" cy="381000"/>
          </a:xfrm>
        </p:grpSpPr>
        <p:pic>
          <p:nvPicPr>
            <p:cNvPr id="59" name="Picture 58" descr="magnifying_glas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5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grpSp>
        <p:nvGrpSpPr>
          <p:cNvPr id="13" name="Group 71"/>
          <p:cNvGrpSpPr/>
          <p:nvPr/>
        </p:nvGrpSpPr>
        <p:grpSpPr>
          <a:xfrm>
            <a:off x="6477000" y="4038600"/>
            <a:ext cx="219075" cy="609600"/>
            <a:chOff x="8010524" y="2590800"/>
            <a:chExt cx="219075" cy="762000"/>
          </a:xfrm>
        </p:grpSpPr>
        <p:sp>
          <p:nvSpPr>
            <p:cNvPr id="73" name="Rectangle 72"/>
            <p:cNvSpPr/>
            <p:nvPr/>
          </p:nvSpPr>
          <p:spPr>
            <a:xfrm>
              <a:off x="8010524" y="3143250"/>
              <a:ext cx="219075" cy="2095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010524" y="2590800"/>
              <a:ext cx="219075" cy="5524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74"/>
          <p:cNvGrpSpPr/>
          <p:nvPr/>
        </p:nvGrpSpPr>
        <p:grpSpPr>
          <a:xfrm>
            <a:off x="6705601" y="3429000"/>
            <a:ext cx="2285999" cy="2133600"/>
            <a:chOff x="6324601" y="4191000"/>
            <a:chExt cx="2285999" cy="2133600"/>
          </a:xfrm>
        </p:grpSpPr>
        <p:sp>
          <p:nvSpPr>
            <p:cNvPr id="76" name="TextBox 75"/>
            <p:cNvSpPr txBox="1"/>
            <p:nvPr/>
          </p:nvSpPr>
          <p:spPr>
            <a:xfrm>
              <a:off x="6553200" y="5370493"/>
              <a:ext cx="2057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Scaling doesn’t help</a:t>
              </a:r>
              <a:endParaRPr lang="en-US" sz="2800" b="1" dirty="0"/>
            </a:p>
          </p:txBody>
        </p:sp>
        <p:cxnSp>
          <p:nvCxnSpPr>
            <p:cNvPr id="77" name="Curved Connector 62"/>
            <p:cNvCxnSpPr>
              <a:stCxn id="76" idx="0"/>
            </p:cNvCxnSpPr>
            <p:nvPr/>
          </p:nvCxnSpPr>
          <p:spPr>
            <a:xfrm rot="16200000" flipV="1">
              <a:off x="6858805" y="4647398"/>
              <a:ext cx="188892" cy="1257298"/>
            </a:xfrm>
            <a:prstGeom prst="curved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Curved Connector 63"/>
            <p:cNvCxnSpPr>
              <a:stCxn id="76" idx="0"/>
            </p:cNvCxnSpPr>
            <p:nvPr/>
          </p:nvCxnSpPr>
          <p:spPr>
            <a:xfrm rot="16200000" flipV="1">
              <a:off x="6363504" y="4152097"/>
              <a:ext cx="1179493" cy="1257300"/>
            </a:xfrm>
            <a:prstGeom prst="curved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Group 52"/>
          <p:cNvGrpSpPr/>
          <p:nvPr/>
        </p:nvGrpSpPr>
        <p:grpSpPr>
          <a:xfrm>
            <a:off x="6477000" y="2895600"/>
            <a:ext cx="228600" cy="609600"/>
            <a:chOff x="8001000" y="2590800"/>
            <a:chExt cx="228600" cy="762000"/>
          </a:xfrm>
        </p:grpSpPr>
        <p:sp>
          <p:nvSpPr>
            <p:cNvPr id="86" name="Rectangle 85"/>
            <p:cNvSpPr/>
            <p:nvPr/>
          </p:nvSpPr>
          <p:spPr>
            <a:xfrm>
              <a:off x="8001000" y="2971800"/>
              <a:ext cx="2286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001000" y="2590800"/>
              <a:ext cx="2286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6477000" y="3337560"/>
            <a:ext cx="219075" cy="167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Curved Connector 89"/>
          <p:cNvCxnSpPr/>
          <p:nvPr/>
        </p:nvCxnSpPr>
        <p:spPr>
          <a:xfrm>
            <a:off x="3425826" y="3203542"/>
            <a:ext cx="2136774" cy="1063658"/>
          </a:xfrm>
          <a:prstGeom prst="curvedConnector3">
            <a:avLst>
              <a:gd name="adj1" fmla="val 72608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7" name="Group 105"/>
          <p:cNvGrpSpPr/>
          <p:nvPr/>
        </p:nvGrpSpPr>
        <p:grpSpPr>
          <a:xfrm>
            <a:off x="838200" y="3889341"/>
            <a:ext cx="2286000" cy="1444659"/>
            <a:chOff x="762000" y="4767248"/>
            <a:chExt cx="2286000" cy="1444659"/>
          </a:xfrm>
        </p:grpSpPr>
        <p:sp>
          <p:nvSpPr>
            <p:cNvPr id="107" name="TextBox 106"/>
            <p:cNvSpPr txBox="1"/>
            <p:nvPr/>
          </p:nvSpPr>
          <p:spPr>
            <a:xfrm>
              <a:off x="1219200" y="5257800"/>
              <a:ext cx="1828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Request</a:t>
              </a:r>
              <a:br>
                <a:rPr lang="en-US" sz="2800" b="1" dirty="0" smtClean="0"/>
              </a:br>
              <a:r>
                <a:rPr lang="en-US" sz="2800" b="1" dirty="0" smtClean="0"/>
                <a:t>backlog</a:t>
              </a:r>
              <a:endParaRPr lang="en-US" sz="2800" b="1" dirty="0"/>
            </a:p>
          </p:txBody>
        </p:sp>
        <p:cxnSp>
          <p:nvCxnSpPr>
            <p:cNvPr id="108" name="Curved Connector 62"/>
            <p:cNvCxnSpPr>
              <a:stCxn id="107" idx="1"/>
            </p:cNvCxnSpPr>
            <p:nvPr/>
          </p:nvCxnSpPr>
          <p:spPr>
            <a:xfrm rot="10800000">
              <a:off x="762000" y="4767248"/>
              <a:ext cx="457200" cy="967607"/>
            </a:xfrm>
            <a:prstGeom prst="curved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marL="514350" indent="-514350"/>
            <a:r>
              <a:rPr lang="en-US" dirty="0" smtClean="0"/>
              <a:t>Place VMs without regard to the network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381000" y="57150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Ignoring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network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ineffective scaling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build="p"/>
      <p:bldP spid="5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6"/>
          <p:cNvGrpSpPr/>
          <p:nvPr/>
        </p:nvGrpSpPr>
        <p:grpSpPr>
          <a:xfrm>
            <a:off x="4598130" y="2205335"/>
            <a:ext cx="3555270" cy="2519065"/>
            <a:chOff x="4140930" y="3505200"/>
            <a:chExt cx="3555270" cy="2519065"/>
          </a:xfrm>
        </p:grpSpPr>
        <p:sp>
          <p:nvSpPr>
            <p:cNvPr id="41" name="Rectangle 40"/>
            <p:cNvSpPr/>
            <p:nvPr/>
          </p:nvSpPr>
          <p:spPr>
            <a:xfrm>
              <a:off x="4140930" y="5334000"/>
              <a:ext cx="23622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140930" y="3505200"/>
              <a:ext cx="2362200" cy="1371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655530" y="4419600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Rack A</a:t>
              </a:r>
              <a:endParaRPr lang="en-US" sz="24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579330" y="5562600"/>
              <a:ext cx="10278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Rack B</a:t>
              </a:r>
              <a:endParaRPr lang="en-US" sz="2400" b="1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44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Equally divide traffic among middleboxes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network awareness – III </a:t>
            </a:r>
            <a:endParaRPr lang="en-US" dirty="0"/>
          </a:p>
        </p:txBody>
      </p:sp>
      <p:grpSp>
        <p:nvGrpSpPr>
          <p:cNvPr id="6" name="Group 15"/>
          <p:cNvGrpSpPr/>
          <p:nvPr/>
        </p:nvGrpSpPr>
        <p:grpSpPr>
          <a:xfrm>
            <a:off x="4674330" y="4110335"/>
            <a:ext cx="533400" cy="533400"/>
            <a:chOff x="4114800" y="1981200"/>
            <a:chExt cx="685800" cy="685800"/>
          </a:xfrm>
        </p:grpSpPr>
        <p:sp>
          <p:nvSpPr>
            <p:cNvPr id="11" name="Rounded Rectangle 10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grpSp>
        <p:nvGrpSpPr>
          <p:cNvPr id="7" name="Group 15"/>
          <p:cNvGrpSpPr/>
          <p:nvPr/>
        </p:nvGrpSpPr>
        <p:grpSpPr>
          <a:xfrm>
            <a:off x="4674330" y="2510135"/>
            <a:ext cx="533400" cy="533400"/>
            <a:chOff x="4114800" y="1981200"/>
            <a:chExt cx="685800" cy="685800"/>
          </a:xfrm>
        </p:grpSpPr>
        <p:sp>
          <p:nvSpPr>
            <p:cNvPr id="14" name="Rounded Rectangle 13"/>
            <p:cNvSpPr/>
            <p:nvPr/>
          </p:nvSpPr>
          <p:spPr>
            <a:xfrm>
              <a:off x="4114800" y="1981200"/>
              <a:ext cx="685800" cy="6858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7" descr="C:\Users\agember\AppData\Local\Microsoft\Windows\Temporary Internet Files\Content.IE5\QZT0K7D8\MC900434719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1981200"/>
              <a:ext cx="685800" cy="685800"/>
            </a:xfrm>
            <a:prstGeom prst="rect">
              <a:avLst/>
            </a:prstGeom>
            <a:noFill/>
          </p:spPr>
        </p:pic>
      </p:grpSp>
      <p:sp>
        <p:nvSpPr>
          <p:cNvPr id="24" name="Rounded Rectangle 23"/>
          <p:cNvSpPr/>
          <p:nvPr/>
        </p:nvSpPr>
        <p:spPr>
          <a:xfrm>
            <a:off x="6350730" y="2281535"/>
            <a:ext cx="533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3"/>
          <p:cNvGrpSpPr/>
          <p:nvPr/>
        </p:nvGrpSpPr>
        <p:grpSpPr>
          <a:xfrm>
            <a:off x="6385021" y="2292965"/>
            <a:ext cx="480060" cy="480060"/>
            <a:chOff x="609600" y="1609796"/>
            <a:chExt cx="381000" cy="381000"/>
          </a:xfrm>
        </p:grpSpPr>
        <p:pic>
          <p:nvPicPr>
            <p:cNvPr id="26" name="Picture 25" descr="magnifying_glas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7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sp>
        <p:nvSpPr>
          <p:cNvPr id="31" name="Rounded Rectangle 30"/>
          <p:cNvSpPr/>
          <p:nvPr/>
        </p:nvSpPr>
        <p:spPr>
          <a:xfrm>
            <a:off x="6350730" y="2967335"/>
            <a:ext cx="533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23"/>
          <p:cNvGrpSpPr/>
          <p:nvPr/>
        </p:nvGrpSpPr>
        <p:grpSpPr>
          <a:xfrm>
            <a:off x="6385021" y="2978765"/>
            <a:ext cx="480060" cy="480060"/>
            <a:chOff x="609600" y="1609796"/>
            <a:chExt cx="381000" cy="381000"/>
          </a:xfrm>
        </p:grpSpPr>
        <p:pic>
          <p:nvPicPr>
            <p:cNvPr id="33" name="Picture 32" descr="magnifying_glas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4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sp>
        <p:nvSpPr>
          <p:cNvPr id="36" name="Rounded Rectangle 35"/>
          <p:cNvSpPr/>
          <p:nvPr/>
        </p:nvSpPr>
        <p:spPr>
          <a:xfrm>
            <a:off x="6350730" y="4110335"/>
            <a:ext cx="533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23"/>
          <p:cNvGrpSpPr/>
          <p:nvPr/>
        </p:nvGrpSpPr>
        <p:grpSpPr>
          <a:xfrm>
            <a:off x="6385021" y="4121765"/>
            <a:ext cx="480060" cy="480060"/>
            <a:chOff x="609600" y="1609796"/>
            <a:chExt cx="381000" cy="381000"/>
          </a:xfrm>
        </p:grpSpPr>
        <p:pic>
          <p:nvPicPr>
            <p:cNvPr id="38" name="Picture 37" descr="magnifying_glas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600" y="1609796"/>
              <a:ext cx="381000" cy="381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" name="Picture 2" descr="C:\Users\agember\AppData\Local\Microsoft\Windows\Temporary Internet Files\Content.IE5\2DGPU1UI\MC900431599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1752600"/>
              <a:ext cx="238125" cy="238125"/>
            </a:xfrm>
            <a:prstGeom prst="rect">
              <a:avLst/>
            </a:prstGeom>
            <a:noFill/>
          </p:spPr>
        </p:pic>
      </p:grpSp>
      <p:grpSp>
        <p:nvGrpSpPr>
          <p:cNvPr id="13" name="Group 83"/>
          <p:cNvGrpSpPr/>
          <p:nvPr/>
        </p:nvGrpSpPr>
        <p:grpSpPr>
          <a:xfrm>
            <a:off x="5181600" y="2548235"/>
            <a:ext cx="1143000" cy="1828800"/>
            <a:chOff x="4674330" y="3848100"/>
            <a:chExt cx="1143000" cy="1828800"/>
          </a:xfrm>
        </p:grpSpPr>
        <p:cxnSp>
          <p:nvCxnSpPr>
            <p:cNvPr id="43" name="Straight Connector 42"/>
            <p:cNvCxnSpPr>
              <a:stCxn id="15" idx="3"/>
              <a:endCxn id="24" idx="1"/>
            </p:cNvCxnSpPr>
            <p:nvPr/>
          </p:nvCxnSpPr>
          <p:spPr>
            <a:xfrm flipV="1">
              <a:off x="4674330" y="3848100"/>
              <a:ext cx="1143000" cy="228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5" idx="3"/>
              <a:endCxn id="31" idx="1"/>
            </p:cNvCxnSpPr>
            <p:nvPr/>
          </p:nvCxnSpPr>
          <p:spPr>
            <a:xfrm>
              <a:off x="4674330" y="4076700"/>
              <a:ext cx="1143000" cy="457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6" idx="1"/>
              <a:endCxn id="15" idx="3"/>
            </p:cNvCxnSpPr>
            <p:nvPr/>
          </p:nvCxnSpPr>
          <p:spPr>
            <a:xfrm flipH="1" flipV="1">
              <a:off x="4674330" y="4076700"/>
              <a:ext cx="1143000" cy="1600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2" idx="3"/>
              <a:endCxn id="24" idx="1"/>
            </p:cNvCxnSpPr>
            <p:nvPr/>
          </p:nvCxnSpPr>
          <p:spPr>
            <a:xfrm flipV="1">
              <a:off x="4674330" y="3848100"/>
              <a:ext cx="1143000" cy="1828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31" idx="1"/>
              <a:endCxn id="12" idx="3"/>
            </p:cNvCxnSpPr>
            <p:nvPr/>
          </p:nvCxnSpPr>
          <p:spPr>
            <a:xfrm flipH="1">
              <a:off x="4674330" y="4533900"/>
              <a:ext cx="1143000" cy="1143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36" idx="1"/>
              <a:endCxn id="12" idx="3"/>
            </p:cNvCxnSpPr>
            <p:nvPr/>
          </p:nvCxnSpPr>
          <p:spPr>
            <a:xfrm flipH="1">
              <a:off x="4674330" y="5676900"/>
              <a:ext cx="11430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1295400" y="3119735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1/2 of traffic</a:t>
            </a:r>
            <a:br>
              <a:rPr lang="en-US" sz="2800" dirty="0" smtClean="0"/>
            </a:br>
            <a:r>
              <a:rPr lang="en-US" sz="2800" dirty="0" smtClean="0"/>
              <a:t>traverses</a:t>
            </a:r>
            <a:br>
              <a:rPr lang="en-US" sz="2800" dirty="0" smtClean="0"/>
            </a:br>
            <a:r>
              <a:rPr lang="en-US" sz="2800" dirty="0" smtClean="0"/>
              <a:t>inter-rack link</a:t>
            </a:r>
            <a:endParaRPr lang="en-US" sz="2800" dirty="0"/>
          </a:p>
        </p:txBody>
      </p:sp>
      <p:cxnSp>
        <p:nvCxnSpPr>
          <p:cNvPr id="81" name="Straight Arrow Connector 80"/>
          <p:cNvCxnSpPr>
            <a:stCxn id="77" idx="3"/>
          </p:cNvCxnSpPr>
          <p:nvPr/>
        </p:nvCxnSpPr>
        <p:spPr>
          <a:xfrm flipV="1">
            <a:off x="3733800" y="3805535"/>
            <a:ext cx="1295400" cy="669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>
          <a:xfrm>
            <a:off x="381000" y="5105400"/>
            <a:ext cx="8305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Ignoring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network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over-utilized network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Network bottlenecks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b="1" dirty="0" smtClean="0">
                <a:solidFill>
                  <a:srgbClr val="C00000"/>
                </a:solidFill>
                <a:sym typeface="Wingdings"/>
              </a:rPr>
              <a:t>spurious scaling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7" grpId="0"/>
      <p:bldP spid="42" grpId="1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5"/>
          <p:cNvGrpSpPr/>
          <p:nvPr/>
        </p:nvGrpSpPr>
        <p:grpSpPr>
          <a:xfrm>
            <a:off x="4038600" y="1447800"/>
            <a:ext cx="4343400" cy="4724400"/>
            <a:chOff x="1066800" y="2133600"/>
            <a:chExt cx="4343400" cy="4724400"/>
          </a:xfrm>
        </p:grpSpPr>
        <p:sp>
          <p:nvSpPr>
            <p:cNvPr id="5" name="Rounded Rectangle 4"/>
            <p:cNvSpPr/>
            <p:nvPr/>
          </p:nvSpPr>
          <p:spPr>
            <a:xfrm>
              <a:off x="1066800" y="2133600"/>
              <a:ext cx="4343400" cy="47244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66800" y="2234625"/>
              <a:ext cx="411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C00000"/>
                  </a:solidFill>
                </a:rPr>
                <a:t>Stratos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Controller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Stratos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9600" y="2819400"/>
            <a:ext cx="2670048" cy="762000"/>
            <a:chOff x="1524000" y="1524000"/>
            <a:chExt cx="6324600" cy="762000"/>
          </a:xfrm>
        </p:grpSpPr>
        <p:sp>
          <p:nvSpPr>
            <p:cNvPr id="6" name="Rounded Rectangle 5"/>
            <p:cNvSpPr/>
            <p:nvPr/>
          </p:nvSpPr>
          <p:spPr>
            <a:xfrm>
              <a:off x="1524000" y="1524000"/>
              <a:ext cx="6324600" cy="7620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45917" y="1625025"/>
              <a:ext cx="59917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/>
                  </a:solidFill>
                </a:rPr>
                <a:t>VM Manager</a:t>
              </a:r>
              <a:endParaRPr lang="en-US" sz="3200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800600" y="3657600"/>
            <a:ext cx="3197352" cy="762000"/>
            <a:chOff x="4191000" y="3352800"/>
            <a:chExt cx="22098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191000" y="3352800"/>
              <a:ext cx="2209800" cy="762000"/>
            </a:xfrm>
            <a:prstGeom prst="rect">
              <a:avLst/>
            </a:prstGeom>
            <a:ln w="57150"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67200" y="3429000"/>
              <a:ext cx="20305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Placement</a:t>
              </a:r>
              <a:endParaRPr lang="en-US" sz="3200" b="1" dirty="0"/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4800600" y="4953000"/>
            <a:ext cx="3200400" cy="762000"/>
            <a:chOff x="3200400" y="5105400"/>
            <a:chExt cx="3276600" cy="762000"/>
          </a:xfrm>
        </p:grpSpPr>
        <p:sp>
          <p:nvSpPr>
            <p:cNvPr id="15" name="Rectangle 14"/>
            <p:cNvSpPr/>
            <p:nvPr/>
          </p:nvSpPr>
          <p:spPr>
            <a:xfrm>
              <a:off x="3200400" y="5105400"/>
              <a:ext cx="3276600" cy="762000"/>
            </a:xfrm>
            <a:prstGeom prst="rect">
              <a:avLst/>
            </a:prstGeom>
            <a:ln w="57150">
              <a:solidFill>
                <a:schemeClr val="accent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5181600"/>
              <a:ext cx="31255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Flow Distribution</a:t>
              </a:r>
              <a:endParaRPr lang="en-US" sz="3200" b="1" dirty="0"/>
            </a:p>
          </p:txBody>
        </p:sp>
      </p:grpSp>
      <p:cxnSp>
        <p:nvCxnSpPr>
          <p:cNvPr id="20" name="Straight Arrow Connector 19"/>
          <p:cNvCxnSpPr>
            <a:stCxn id="12" idx="2"/>
            <a:endCxn id="15" idx="0"/>
          </p:cNvCxnSpPr>
          <p:nvPr/>
        </p:nvCxnSpPr>
        <p:spPr>
          <a:xfrm>
            <a:off x="6399276" y="4419600"/>
            <a:ext cx="1524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0" idx="3"/>
          </p:cNvCxnSpPr>
          <p:nvPr/>
        </p:nvCxnSpPr>
        <p:spPr>
          <a:xfrm>
            <a:off x="3276600" y="1981200"/>
            <a:ext cx="7620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609600" y="1447800"/>
            <a:ext cx="2667000" cy="1066800"/>
            <a:chOff x="609600" y="1447800"/>
            <a:chExt cx="2667000" cy="1066800"/>
          </a:xfrm>
        </p:grpSpPr>
        <p:sp>
          <p:nvSpPr>
            <p:cNvPr id="70" name="Rounded Rectangle 69"/>
            <p:cNvSpPr/>
            <p:nvPr/>
          </p:nvSpPr>
          <p:spPr>
            <a:xfrm>
              <a:off x="609600" y="1447800"/>
              <a:ext cx="2667000" cy="10668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5"/>
            <p:cNvGrpSpPr/>
            <p:nvPr/>
          </p:nvGrpSpPr>
          <p:grpSpPr>
            <a:xfrm>
              <a:off x="1371600" y="1562100"/>
              <a:ext cx="381000" cy="381000"/>
              <a:chOff x="4457700" y="1981200"/>
              <a:chExt cx="685800" cy="6858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457700" y="1981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7" descr="C:\Users\agember\AppData\Local\Microsoft\Windows\Temporary Internet Files\Content.IE5\QZT0K7D8\MC900434719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457700" y="1981200"/>
                <a:ext cx="685800" cy="685800"/>
              </a:xfrm>
              <a:prstGeom prst="rect">
                <a:avLst/>
              </a:prstGeom>
              <a:noFill/>
            </p:spPr>
          </p:pic>
        </p:grpSp>
        <p:grpSp>
          <p:nvGrpSpPr>
            <p:cNvPr id="84" name="Group 83"/>
            <p:cNvGrpSpPr/>
            <p:nvPr/>
          </p:nvGrpSpPr>
          <p:grpSpPr>
            <a:xfrm>
              <a:off x="2057400" y="1562100"/>
              <a:ext cx="381000" cy="381000"/>
              <a:chOff x="2057400" y="1562100"/>
              <a:chExt cx="381000" cy="3810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2057400" y="1562100"/>
                <a:ext cx="381000" cy="381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3"/>
              <p:cNvGrpSpPr/>
              <p:nvPr/>
            </p:nvGrpSpPr>
            <p:grpSpPr>
              <a:xfrm>
                <a:off x="2076451" y="1584045"/>
                <a:ext cx="361949" cy="342900"/>
                <a:chOff x="609600" y="1609796"/>
                <a:chExt cx="402166" cy="381000"/>
              </a:xfrm>
            </p:grpSpPr>
            <p:pic>
              <p:nvPicPr>
                <p:cNvPr id="51" name="Picture 50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52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44" name="Rounded Rectangle 43"/>
            <p:cNvSpPr/>
            <p:nvPr/>
          </p:nvSpPr>
          <p:spPr>
            <a:xfrm>
              <a:off x="2743200" y="1562100"/>
              <a:ext cx="381000" cy="381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  <p:cxnSp>
          <p:nvCxnSpPr>
            <p:cNvPr id="45" name="Straight Arrow Connector 44"/>
            <p:cNvCxnSpPr>
              <a:stCxn id="48" idx="3"/>
              <a:endCxn id="54" idx="1"/>
            </p:cNvCxnSpPr>
            <p:nvPr/>
          </p:nvCxnSpPr>
          <p:spPr>
            <a:xfrm>
              <a:off x="1143000" y="1752600"/>
              <a:ext cx="2286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54" idx="3"/>
              <a:endCxn id="49" idx="1"/>
            </p:cNvCxnSpPr>
            <p:nvPr/>
          </p:nvCxnSpPr>
          <p:spPr>
            <a:xfrm>
              <a:off x="17526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9" idx="3"/>
              <a:endCxn id="44" idx="1"/>
            </p:cNvCxnSpPr>
            <p:nvPr/>
          </p:nvCxnSpPr>
          <p:spPr>
            <a:xfrm>
              <a:off x="2438400" y="17526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48" name="Picture 47" descr="globe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1524000"/>
              <a:ext cx="457200" cy="457200"/>
            </a:xfrm>
            <a:prstGeom prst="rect">
              <a:avLst/>
            </a:prstGeom>
          </p:spPr>
        </p:pic>
        <p:grpSp>
          <p:nvGrpSpPr>
            <p:cNvPr id="77" name="Group 76"/>
            <p:cNvGrpSpPr/>
            <p:nvPr/>
          </p:nvGrpSpPr>
          <p:grpSpPr>
            <a:xfrm>
              <a:off x="1371600" y="2019300"/>
              <a:ext cx="381001" cy="381000"/>
              <a:chOff x="1485900" y="2019300"/>
              <a:chExt cx="381001" cy="381000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1485900" y="2019300"/>
                <a:ext cx="381000" cy="381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3"/>
              <p:cNvGrpSpPr/>
              <p:nvPr/>
            </p:nvGrpSpPr>
            <p:grpSpPr>
              <a:xfrm>
                <a:off x="1504951" y="2019300"/>
                <a:ext cx="361950" cy="342900"/>
                <a:chOff x="609600" y="1609796"/>
                <a:chExt cx="402166" cy="381000"/>
              </a:xfrm>
            </p:grpSpPr>
            <p:pic>
              <p:nvPicPr>
                <p:cNvPr id="66" name="Picture 65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6" y="1609796"/>
                  <a:ext cx="381000" cy="38100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67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58" name="Rounded Rectangle 57"/>
            <p:cNvSpPr/>
            <p:nvPr/>
          </p:nvSpPr>
          <p:spPr>
            <a:xfrm>
              <a:off x="2743200" y="2019300"/>
              <a:ext cx="381000" cy="381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B</a:t>
              </a:r>
              <a:endParaRPr lang="en-US" sz="2200" b="1" dirty="0"/>
            </a:p>
          </p:txBody>
        </p:sp>
        <p:cxnSp>
          <p:nvCxnSpPr>
            <p:cNvPr id="59" name="Straight Arrow Connector 58"/>
            <p:cNvCxnSpPr>
              <a:stCxn id="62" idx="3"/>
              <a:endCxn id="56" idx="1"/>
            </p:cNvCxnSpPr>
            <p:nvPr/>
          </p:nvCxnSpPr>
          <p:spPr>
            <a:xfrm>
              <a:off x="1143000" y="2209800"/>
              <a:ext cx="2286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6" idx="3"/>
              <a:endCxn id="65" idx="1"/>
            </p:cNvCxnSpPr>
            <p:nvPr/>
          </p:nvCxnSpPr>
          <p:spPr>
            <a:xfrm>
              <a:off x="1752600" y="22098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65" idx="3"/>
              <a:endCxn id="58" idx="1"/>
            </p:cNvCxnSpPr>
            <p:nvPr/>
          </p:nvCxnSpPr>
          <p:spPr>
            <a:xfrm>
              <a:off x="2438400" y="2209800"/>
              <a:ext cx="304800" cy="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62" name="Picture 61" descr="globe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800" y="1981200"/>
              <a:ext cx="457200" cy="457200"/>
            </a:xfrm>
            <a:prstGeom prst="rect">
              <a:avLst/>
            </a:prstGeom>
          </p:spPr>
        </p:pic>
        <p:grpSp>
          <p:nvGrpSpPr>
            <p:cNvPr id="27" name="Group 9"/>
            <p:cNvGrpSpPr/>
            <p:nvPr/>
          </p:nvGrpSpPr>
          <p:grpSpPr>
            <a:xfrm>
              <a:off x="2057400" y="2019300"/>
              <a:ext cx="381000" cy="381000"/>
              <a:chOff x="7848600" y="1600200"/>
              <a:chExt cx="685800" cy="685800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7848600" y="1600200"/>
                <a:ext cx="685800" cy="6858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5" name="Picture 64" descr="server_sync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848600" y="1600200"/>
                <a:ext cx="685800" cy="685800"/>
              </a:xfrm>
              <a:prstGeom prst="rect">
                <a:avLst/>
              </a:prstGeom>
            </p:spPr>
          </p:pic>
        </p:grpSp>
      </p:grpSp>
      <p:cxnSp>
        <p:nvCxnSpPr>
          <p:cNvPr id="68" name="Straight Arrow Connector 67"/>
          <p:cNvCxnSpPr>
            <a:stCxn id="12" idx="0"/>
            <a:endCxn id="10" idx="2"/>
          </p:cNvCxnSpPr>
          <p:nvPr/>
        </p:nvCxnSpPr>
        <p:spPr>
          <a:xfrm flipV="1">
            <a:off x="6399276" y="3124200"/>
            <a:ext cx="0" cy="5334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609600" y="4953000"/>
            <a:ext cx="2670048" cy="1219200"/>
            <a:chOff x="1524000" y="1524000"/>
            <a:chExt cx="6324600" cy="1219200"/>
          </a:xfrm>
        </p:grpSpPr>
        <p:sp>
          <p:nvSpPr>
            <p:cNvPr id="57" name="Rounded Rectangle 56"/>
            <p:cNvSpPr/>
            <p:nvPr/>
          </p:nvSpPr>
          <p:spPr>
            <a:xfrm>
              <a:off x="1524000" y="1524000"/>
              <a:ext cx="6324600" cy="121920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45916" y="1600200"/>
              <a:ext cx="599172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5"/>
                  </a:solidFill>
                </a:rPr>
                <a:t>Software</a:t>
              </a:r>
              <a:br>
                <a:rPr lang="en-US" sz="3200" b="1" dirty="0" smtClean="0">
                  <a:solidFill>
                    <a:schemeClr val="accent5"/>
                  </a:solidFill>
                </a:rPr>
              </a:br>
              <a:r>
                <a:rPr lang="en-US" sz="3200" b="1" dirty="0" smtClean="0">
                  <a:solidFill>
                    <a:schemeClr val="accent5"/>
                  </a:solidFill>
                </a:rPr>
                <a:t>SDN Switches</a:t>
              </a:r>
              <a:endParaRPr lang="en-US" sz="3200" b="1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165" name="Straight Arrow Connector 164"/>
          <p:cNvCxnSpPr/>
          <p:nvPr/>
        </p:nvCxnSpPr>
        <p:spPr>
          <a:xfrm flipH="1" flipV="1">
            <a:off x="3276600" y="3429000"/>
            <a:ext cx="152400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H="1">
            <a:off x="3276600" y="5562600"/>
            <a:ext cx="152400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3276600" y="4191000"/>
            <a:ext cx="15240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191000" y="4267200"/>
            <a:ext cx="6096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609600" y="3886200"/>
            <a:ext cx="2667000" cy="762000"/>
            <a:chOff x="609600" y="3886200"/>
            <a:chExt cx="2667000" cy="762000"/>
          </a:xfrm>
        </p:grpSpPr>
        <p:sp>
          <p:nvSpPr>
            <p:cNvPr id="97" name="Rounded Rectangle 96"/>
            <p:cNvSpPr/>
            <p:nvPr/>
          </p:nvSpPr>
          <p:spPr>
            <a:xfrm>
              <a:off x="609600" y="3886200"/>
              <a:ext cx="2667000" cy="762000"/>
            </a:xfrm>
            <a:prstGeom prst="roundRect">
              <a:avLst/>
            </a:prstGeom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4" name="Picture 123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19200" y="4114800"/>
              <a:ext cx="304800" cy="179882"/>
            </a:xfrm>
            <a:prstGeom prst="rect">
              <a:avLst/>
            </a:prstGeom>
          </p:spPr>
        </p:pic>
        <p:pic>
          <p:nvPicPr>
            <p:cNvPr id="125" name="Picture 124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2000" y="4419600"/>
              <a:ext cx="381000" cy="159608"/>
            </a:xfrm>
            <a:prstGeom prst="rect">
              <a:avLst/>
            </a:prstGeom>
          </p:spPr>
        </p:pic>
        <p:pic>
          <p:nvPicPr>
            <p:cNvPr id="126" name="Picture 125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43000" y="4419600"/>
              <a:ext cx="381000" cy="159608"/>
            </a:xfrm>
            <a:prstGeom prst="rect">
              <a:avLst/>
            </a:prstGeom>
          </p:spPr>
        </p:pic>
        <p:pic>
          <p:nvPicPr>
            <p:cNvPr id="127" name="Picture 126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4000" y="4419600"/>
              <a:ext cx="381000" cy="159608"/>
            </a:xfrm>
            <a:prstGeom prst="rect">
              <a:avLst/>
            </a:prstGeom>
          </p:spPr>
        </p:pic>
        <p:pic>
          <p:nvPicPr>
            <p:cNvPr id="128" name="Picture 127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81200" y="4419600"/>
              <a:ext cx="381000" cy="159608"/>
            </a:xfrm>
            <a:prstGeom prst="rect">
              <a:avLst/>
            </a:prstGeom>
          </p:spPr>
        </p:pic>
        <p:pic>
          <p:nvPicPr>
            <p:cNvPr id="129" name="Picture 128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62200" y="4419600"/>
              <a:ext cx="381000" cy="159608"/>
            </a:xfrm>
            <a:prstGeom prst="rect">
              <a:avLst/>
            </a:prstGeom>
          </p:spPr>
        </p:pic>
        <p:pic>
          <p:nvPicPr>
            <p:cNvPr id="130" name="Picture 129" descr="cisco_switch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43200" y="4419600"/>
              <a:ext cx="381000" cy="159608"/>
            </a:xfrm>
            <a:prstGeom prst="rect">
              <a:avLst/>
            </a:prstGeom>
          </p:spPr>
        </p:pic>
        <p:pic>
          <p:nvPicPr>
            <p:cNvPr id="131" name="Picture 130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62200" y="4114800"/>
              <a:ext cx="304800" cy="179882"/>
            </a:xfrm>
            <a:prstGeom prst="rect">
              <a:avLst/>
            </a:prstGeom>
          </p:spPr>
        </p:pic>
        <p:pic>
          <p:nvPicPr>
            <p:cNvPr id="132" name="Picture 131" descr="cisco_route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28800" y="4011118"/>
              <a:ext cx="304800" cy="179882"/>
            </a:xfrm>
            <a:prstGeom prst="rect">
              <a:avLst/>
            </a:prstGeom>
          </p:spPr>
        </p:pic>
        <p:cxnSp>
          <p:nvCxnSpPr>
            <p:cNvPr id="133" name="Straight Arrow Connector 132"/>
            <p:cNvCxnSpPr>
              <a:stCxn id="125" idx="0"/>
              <a:endCxn id="124" idx="2"/>
            </p:cNvCxnSpPr>
            <p:nvPr/>
          </p:nvCxnSpPr>
          <p:spPr>
            <a:xfrm flipV="1">
              <a:off x="952500" y="4294682"/>
              <a:ext cx="419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26" idx="0"/>
              <a:endCxn id="124" idx="2"/>
            </p:cNvCxnSpPr>
            <p:nvPr/>
          </p:nvCxnSpPr>
          <p:spPr>
            <a:xfrm flipV="1">
              <a:off x="1333500" y="4294682"/>
              <a:ext cx="38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27" idx="0"/>
              <a:endCxn id="124" idx="2"/>
            </p:cNvCxnSpPr>
            <p:nvPr/>
          </p:nvCxnSpPr>
          <p:spPr>
            <a:xfrm flipH="1" flipV="1">
              <a:off x="1371600" y="4294682"/>
              <a:ext cx="3429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128" idx="0"/>
              <a:endCxn id="131" idx="2"/>
            </p:cNvCxnSpPr>
            <p:nvPr/>
          </p:nvCxnSpPr>
          <p:spPr>
            <a:xfrm flipV="1">
              <a:off x="2171700" y="4294682"/>
              <a:ext cx="3429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31" idx="2"/>
              <a:endCxn id="129" idx="0"/>
            </p:cNvCxnSpPr>
            <p:nvPr/>
          </p:nvCxnSpPr>
          <p:spPr>
            <a:xfrm>
              <a:off x="2514600" y="4294682"/>
              <a:ext cx="38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131" idx="2"/>
              <a:endCxn id="130" idx="0"/>
            </p:cNvCxnSpPr>
            <p:nvPr/>
          </p:nvCxnSpPr>
          <p:spPr>
            <a:xfrm>
              <a:off x="2514600" y="4294682"/>
              <a:ext cx="419100" cy="12491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31" idx="1"/>
              <a:endCxn id="132" idx="3"/>
            </p:cNvCxnSpPr>
            <p:nvPr/>
          </p:nvCxnSpPr>
          <p:spPr>
            <a:xfrm flipH="1" flipV="1">
              <a:off x="2133600" y="4101059"/>
              <a:ext cx="228600" cy="10368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24" idx="3"/>
              <a:endCxn id="132" idx="1"/>
            </p:cNvCxnSpPr>
            <p:nvPr/>
          </p:nvCxnSpPr>
          <p:spPr>
            <a:xfrm flipV="1">
              <a:off x="1524000" y="4101059"/>
              <a:ext cx="304800" cy="10368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667000" y="4173379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100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132764" y="3944779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250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447800" y="39624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470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382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360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812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680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524000" y="4191000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accent5"/>
                  </a:solidFill>
                </a:rPr>
                <a:t>730</a:t>
              </a:r>
              <a:endParaRPr lang="en-US" sz="10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>
            <a:off x="0" y="1295400"/>
            <a:ext cx="9144000" cy="510540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16"/>
          <p:cNvGrpSpPr/>
          <p:nvPr/>
        </p:nvGrpSpPr>
        <p:grpSpPr>
          <a:xfrm>
            <a:off x="4800600" y="2362200"/>
            <a:ext cx="3197352" cy="762000"/>
            <a:chOff x="2743200" y="4267200"/>
            <a:chExt cx="2667000" cy="762000"/>
          </a:xfrm>
        </p:grpSpPr>
        <p:sp>
          <p:nvSpPr>
            <p:cNvPr id="10" name="Rectangle 9"/>
            <p:cNvSpPr/>
            <p:nvPr/>
          </p:nvSpPr>
          <p:spPr>
            <a:xfrm>
              <a:off x="2743200" y="4267200"/>
              <a:ext cx="2667000" cy="762000"/>
            </a:xfrm>
            <a:prstGeom prst="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17820" y="4343400"/>
              <a:ext cx="11387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Scaling</a:t>
              </a:r>
              <a:endParaRPr 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Stratos</a:t>
            </a:r>
            <a:r>
              <a:rPr lang="en-US" dirty="0" smtClean="0"/>
              <a:t>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end-to-end application performance</a:t>
            </a:r>
          </a:p>
          <a:p>
            <a:pPr lvl="1"/>
            <a:r>
              <a:rPr lang="en-US" dirty="0" smtClean="0"/>
              <a:t>Implicitly compute- and network- aware</a:t>
            </a:r>
          </a:p>
          <a:p>
            <a:pPr>
              <a:spcBef>
                <a:spcPts val="2000"/>
              </a:spcBef>
              <a:spcAft>
                <a:spcPts val="1200"/>
              </a:spcAft>
            </a:pPr>
            <a:r>
              <a:rPr lang="en-US" dirty="0" smtClean="0"/>
              <a:t>Occurs at the granularity of chains</a:t>
            </a:r>
          </a:p>
          <a:p>
            <a:r>
              <a:rPr lang="en-US" dirty="0" smtClean="0"/>
              <a:t>Triggers</a:t>
            </a:r>
          </a:p>
          <a:p>
            <a:pPr lvl="1"/>
            <a:r>
              <a:rPr lang="en-US" i="1" dirty="0" smtClean="0"/>
              <a:t>Scale up</a:t>
            </a:r>
            <a:r>
              <a:rPr lang="en-US" dirty="0" smtClean="0"/>
              <a:t>: ↑ chain-traversal latency</a:t>
            </a:r>
            <a:br>
              <a:rPr lang="en-US" dirty="0" smtClean="0"/>
            </a:br>
            <a:r>
              <a:rPr lang="en-US" dirty="0" smtClean="0"/>
              <a:t>OR existence of </a:t>
            </a:r>
            <a:r>
              <a:rPr lang="en-US" dirty="0" err="1" smtClean="0"/>
              <a:t>unserved</a:t>
            </a:r>
            <a:r>
              <a:rPr lang="en-US" dirty="0" smtClean="0"/>
              <a:t> demand</a:t>
            </a:r>
          </a:p>
          <a:p>
            <a:pPr lvl="1"/>
            <a:r>
              <a:rPr lang="en-US" dirty="0" smtClean="0"/>
              <a:t>Scale down: ↓ request throughput </a:t>
            </a:r>
            <a:br>
              <a:rPr lang="en-US" dirty="0" smtClean="0"/>
            </a:br>
            <a:r>
              <a:rPr lang="en-US" dirty="0" smtClean="0"/>
              <a:t>AND ≈ constant chain-traversal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5A87-65DC-41FD-9E53-7EAC48455B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6263</TotalTime>
  <Words>536</Words>
  <Application>Microsoft Office PowerPoint</Application>
  <PresentationFormat>On-screen Show (4:3)</PresentationFormat>
  <Paragraphs>232</Paragraphs>
  <Slides>20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Stratos: A Network-Aware Orchestration Layer for Middleboxes in the Cloud</vt:lpstr>
      <vt:lpstr>Today’s cloud offerings</vt:lpstr>
      <vt:lpstr>Insufficient support for middleboxes</vt:lpstr>
      <vt:lpstr>Stratos</vt:lpstr>
      <vt:lpstr>Why network awareness – I</vt:lpstr>
      <vt:lpstr>Why network awareness – II</vt:lpstr>
      <vt:lpstr>Why network awareness – III </vt:lpstr>
      <vt:lpstr>Stratos architecture</vt:lpstr>
      <vt:lpstr>Stratos scaling</vt:lpstr>
      <vt:lpstr>Stratos scaling (single chain) </vt:lpstr>
      <vt:lpstr>Stratos architecture</vt:lpstr>
      <vt:lpstr>Initial placement</vt:lpstr>
      <vt:lpstr>Scaled instance placement</vt:lpstr>
      <vt:lpstr>Stratos architecture</vt:lpstr>
      <vt:lpstr>Network-aware flow distribution</vt:lpstr>
      <vt:lpstr>Implementation</vt:lpstr>
      <vt:lpstr>Implementation – tagging</vt:lpstr>
      <vt:lpstr>Evaluation: Placement &amp; Distribution</vt:lpstr>
      <vt:lpstr>Evaluation: Scaling</vt:lpstr>
      <vt:lpstr>Stratos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Gember</dc:creator>
  <cp:lastModifiedBy>Aaron Gember</cp:lastModifiedBy>
  <cp:revision>2978</cp:revision>
  <dcterms:created xsi:type="dcterms:W3CDTF">2013-03-08T16:02:13Z</dcterms:created>
  <dcterms:modified xsi:type="dcterms:W3CDTF">2013-04-12T19:01:06Z</dcterms:modified>
</cp:coreProperties>
</file>